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handoutMasterIdLst>
    <p:handoutMasterId r:id="rId99"/>
  </p:handoutMasterIdLst>
  <p:sldIdLst>
    <p:sldId id="256" r:id="rId2"/>
    <p:sldId id="315" r:id="rId3"/>
    <p:sldId id="1015" r:id="rId4"/>
    <p:sldId id="314" r:id="rId5"/>
    <p:sldId id="1017" r:id="rId6"/>
    <p:sldId id="800" r:id="rId7"/>
    <p:sldId id="313" r:id="rId8"/>
    <p:sldId id="1018" r:id="rId9"/>
    <p:sldId id="878" r:id="rId10"/>
    <p:sldId id="1046" r:id="rId11"/>
    <p:sldId id="798" r:id="rId12"/>
    <p:sldId id="316" r:id="rId13"/>
    <p:sldId id="1074" r:id="rId14"/>
    <p:sldId id="744" r:id="rId15"/>
    <p:sldId id="1014" r:id="rId16"/>
    <p:sldId id="782" r:id="rId17"/>
    <p:sldId id="1016"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086" r:id="rId46"/>
    <p:sldId id="1087" r:id="rId47"/>
    <p:sldId id="1101" r:id="rId48"/>
    <p:sldId id="973" r:id="rId49"/>
    <p:sldId id="1102" r:id="rId50"/>
    <p:sldId id="1103" r:id="rId51"/>
    <p:sldId id="1058" r:id="rId52"/>
    <p:sldId id="1104" r:id="rId53"/>
    <p:sldId id="1105" r:id="rId54"/>
    <p:sldId id="1106" r:id="rId55"/>
    <p:sldId id="1066" r:id="rId56"/>
    <p:sldId id="985" r:id="rId57"/>
    <p:sldId id="1035" r:id="rId58"/>
    <p:sldId id="1055" r:id="rId59"/>
    <p:sldId id="1054" r:id="rId60"/>
    <p:sldId id="1057" r:id="rId61"/>
    <p:sldId id="1071" r:id="rId62"/>
    <p:sldId id="1075" r:id="rId63"/>
    <p:sldId id="1050" r:id="rId64"/>
    <p:sldId id="1051" r:id="rId65"/>
    <p:sldId id="1040" r:id="rId66"/>
    <p:sldId id="1049" r:id="rId67"/>
    <p:sldId id="1092" r:id="rId68"/>
    <p:sldId id="1097" r:id="rId69"/>
    <p:sldId id="1098" r:id="rId70"/>
    <p:sldId id="1099" r:id="rId71"/>
    <p:sldId id="1100" r:id="rId72"/>
    <p:sldId id="997" r:id="rId73"/>
    <p:sldId id="1020" r:id="rId74"/>
    <p:sldId id="1112" r:id="rId75"/>
    <p:sldId id="1022" r:id="rId76"/>
    <p:sldId id="1070" r:id="rId77"/>
    <p:sldId id="1026" r:id="rId78"/>
    <p:sldId id="1019" r:id="rId79"/>
    <p:sldId id="1028" r:id="rId80"/>
    <p:sldId id="1029" r:id="rId81"/>
    <p:sldId id="1025" r:id="rId82"/>
    <p:sldId id="1069" r:id="rId83"/>
    <p:sldId id="1021" r:id="rId84"/>
    <p:sldId id="1027" r:id="rId85"/>
    <p:sldId id="1047" r:id="rId86"/>
    <p:sldId id="1048" r:id="rId87"/>
    <p:sldId id="1108" r:id="rId88"/>
    <p:sldId id="268" r:id="rId89"/>
    <p:sldId id="1031" r:id="rId90"/>
    <p:sldId id="269" r:id="rId91"/>
    <p:sldId id="974" r:id="rId92"/>
    <p:sldId id="1064" r:id="rId93"/>
    <p:sldId id="1109" r:id="rId94"/>
    <p:sldId id="1110" r:id="rId95"/>
    <p:sldId id="1111" r:id="rId96"/>
    <p:sldId id="1107"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08"/>
    <p:restoredTop sz="94787"/>
  </p:normalViewPr>
  <p:slideViewPr>
    <p:cSldViewPr snapToGrid="0" snapToObjects="1">
      <p:cViewPr varScale="1">
        <p:scale>
          <a:sx n="120" d="100"/>
          <a:sy n="120" d="100"/>
        </p:scale>
        <p:origin x="744" y="18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8/24/22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8/24/22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13</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52</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58</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63</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64</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63061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69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2513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651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0536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8/24/22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8/24/22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8/24/22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8/24/22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8/24/22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8/24/22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8/24/22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8/24/22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8/24/22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8/24/22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8/24/22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8/24/22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1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5.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6.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250.png"/><Relationship Id="rId12" Type="http://schemas.openxmlformats.org/officeDocument/2006/relationships/image" Target="../media/image34.png"/><Relationship Id="rId17" Type="http://schemas.openxmlformats.org/officeDocument/2006/relationships/image" Target="../media/image56.png"/><Relationship Id="rId2" Type="http://schemas.openxmlformats.org/officeDocument/2006/relationships/notesSlide" Target="../notesSlides/notesSlide26.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42.png"/><Relationship Id="rId11" Type="http://schemas.openxmlformats.org/officeDocument/2006/relationships/image" Target="../media/image330.png"/><Relationship Id="rId5" Type="http://schemas.openxmlformats.org/officeDocument/2006/relationships/image" Target="../media/image231.png"/><Relationship Id="rId15" Type="http://schemas.openxmlformats.org/officeDocument/2006/relationships/image" Target="../media/image37.png"/><Relationship Id="rId10" Type="http://schemas.openxmlformats.org/officeDocument/2006/relationships/image" Target="../media/image282.png"/><Relationship Id="rId4" Type="http://schemas.openxmlformats.org/officeDocument/2006/relationships/image" Target="../media/image221.png"/><Relationship Id="rId9" Type="http://schemas.openxmlformats.org/officeDocument/2006/relationships/image" Target="../media/image272.png"/><Relationship Id="rId14" Type="http://schemas.openxmlformats.org/officeDocument/2006/relationships/image" Target="../media/image36.png"/></Relationships>
</file>

<file path=ppt/slides/_rels/slide47.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38.png"/><Relationship Id="rId7"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42.png"/><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8" Type="http://schemas.openxmlformats.org/officeDocument/2006/relationships/image" Target="../media/image293.png"/><Relationship Id="rId13" Type="http://schemas.openxmlformats.org/officeDocument/2006/relationships/image" Target="../media/image60.png"/><Relationship Id="rId18" Type="http://schemas.openxmlformats.org/officeDocument/2006/relationships/image" Target="../media/image66.png"/><Relationship Id="rId3" Type="http://schemas.openxmlformats.org/officeDocument/2006/relationships/image" Target="../media/image16.png"/><Relationship Id="rId21" Type="http://schemas.openxmlformats.org/officeDocument/2006/relationships/image" Target="../media/image69.png"/><Relationship Id="rId7" Type="http://schemas.openxmlformats.org/officeDocument/2006/relationships/image" Target="../media/image200.png"/><Relationship Id="rId12" Type="http://schemas.openxmlformats.org/officeDocument/2006/relationships/image" Target="../media/image380.png"/><Relationship Id="rId17" Type="http://schemas.openxmlformats.org/officeDocument/2006/relationships/image" Target="../media/image65.png"/><Relationship Id="rId2" Type="http://schemas.openxmlformats.org/officeDocument/2006/relationships/notesSlide" Target="../notesSlides/notesSlide28.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321.png"/><Relationship Id="rId5" Type="http://schemas.openxmlformats.org/officeDocument/2006/relationships/image" Target="../media/image181.png"/><Relationship Id="rId15" Type="http://schemas.openxmlformats.org/officeDocument/2006/relationships/image" Target="../media/image63.png"/><Relationship Id="rId10" Type="http://schemas.openxmlformats.org/officeDocument/2006/relationships/image" Target="../media/image311.png"/><Relationship Id="rId19" Type="http://schemas.openxmlformats.org/officeDocument/2006/relationships/image" Target="../media/image67.png"/><Relationship Id="rId4" Type="http://schemas.openxmlformats.org/officeDocument/2006/relationships/image" Target="../media/image171.png"/><Relationship Id="rId9" Type="http://schemas.openxmlformats.org/officeDocument/2006/relationships/image" Target="../media/image300.png"/><Relationship Id="rId14" Type="http://schemas.openxmlformats.org/officeDocument/2006/relationships/image" Target="../media/image62.png"/><Relationship Id="rId22"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292.png"/></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5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3.png"/><Relationship Id="rId7"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5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79.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80.png"/></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69.xml.rels><?xml version="1.0" encoding="UTF-8" standalone="yes"?>
<Relationships xmlns="http://schemas.openxmlformats.org/package/2006/relationships"><Relationship Id="rId8" Type="http://schemas.openxmlformats.org/officeDocument/2006/relationships/image" Target="../media/image801.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1.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5.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1.png"/><Relationship Id="rId11" Type="http://schemas.openxmlformats.org/officeDocument/2006/relationships/image" Target="../media/image83.png"/><Relationship Id="rId5" Type="http://schemas.openxmlformats.org/officeDocument/2006/relationships/image" Target="../media/image770.png"/><Relationship Id="rId15" Type="http://schemas.openxmlformats.org/officeDocument/2006/relationships/image" Target="../media/image87.png"/><Relationship Id="rId10" Type="http://schemas.openxmlformats.org/officeDocument/2006/relationships/image" Target="../media/image820.png"/><Relationship Id="rId19" Type="http://schemas.openxmlformats.org/officeDocument/2006/relationships/image" Target="../media/image91.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78.gif"/></Relationships>
</file>

<file path=ppt/slides/_rels/slide7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8" Type="http://schemas.openxmlformats.org/officeDocument/2006/relationships/image" Target="../media/image1021.png"/><Relationship Id="rId3" Type="http://schemas.openxmlformats.org/officeDocument/2006/relationships/image" Target="../media/image105.png"/><Relationship Id="rId12" Type="http://schemas.openxmlformats.org/officeDocument/2006/relationships/image" Target="../media/image106.png"/><Relationship Id="rId2" Type="http://schemas.openxmlformats.org/officeDocument/2006/relationships/notesSlide" Target="../notesSlides/notesSlide58.xml"/><Relationship Id="rId1" Type="http://schemas.openxmlformats.org/officeDocument/2006/relationships/slideLayout" Target="../slideLayouts/slideLayout1.xml"/><Relationship Id="rId11" Type="http://schemas.openxmlformats.org/officeDocument/2006/relationships/image" Target="../media/image1050.png"/><Relationship Id="rId10" Type="http://schemas.openxmlformats.org/officeDocument/2006/relationships/image" Target="../media/image1040.png"/><Relationship Id="rId4" Type="http://schemas.openxmlformats.org/officeDocument/2006/relationships/image" Target="../media/image102.jpeg"/><Relationship Id="rId9" Type="http://schemas.openxmlformats.org/officeDocument/2006/relationships/image" Target="../media/image1031.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06.jpeg"/><Relationship Id="rId5" Type="http://schemas.openxmlformats.org/officeDocument/2006/relationships/image" Target="../media/image105.gif"/><Relationship Id="rId4" Type="http://schemas.openxmlformats.org/officeDocument/2006/relationships/image" Target="../media/image104.png"/></Relationships>
</file>

<file path=ppt/slides/_rels/slide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11.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950913" y="1748796"/>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50913" y="1748796"/>
                <a:ext cx="7960014" cy="4511635"/>
              </a:xfrm>
              <a:prstGeom prst="rect">
                <a:avLst/>
              </a:prstGeom>
              <a:blipFill>
                <a:blip r:embed="rId3"/>
                <a:stretch>
                  <a:fillRect l="-1115" t="-168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8987030"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710611"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0458" y="19888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0C52CE0-D442-E1E6-044C-B4C94377611C}"/>
              </a:ext>
            </a:extLst>
          </p:cNvPr>
          <p:cNvGrpSpPr/>
          <p:nvPr/>
        </p:nvGrpSpPr>
        <p:grpSpPr>
          <a:xfrm>
            <a:off x="1042299" y="1756987"/>
            <a:ext cx="3779438" cy="3764280"/>
            <a:chOff x="553199" y="1756987"/>
            <a:chExt cx="3779438"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269501" y="32897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895540" y="32963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2979407"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351775" y="3256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553199"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104653" y="32836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186927" y="32505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2985503" y="2464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2982266" y="4024250"/>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958583" y="2925106"/>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2975377" y="2506648"/>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1757153" y="2955726"/>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2569199" y="2937535"/>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357871"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559295" y="395154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193023" y="396373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964679" y="3638338"/>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1763249" y="3668958"/>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2575295" y="3650767"/>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2979407"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2986977" y="4715006"/>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2976359" y="1798232"/>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2991599" y="46647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438084" y="3302493"/>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027837" y="3284205"/>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082005" y="1824969"/>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082849" y="253820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2985503" y="175698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075910" y="474495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052368" y="5458185"/>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2991599" y="53841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3589660" y="2538201"/>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3583564" y="3873225"/>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178401" y="1812776"/>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177587" y="3812265"/>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731378"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761466" y="1752836"/>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1466" y="1752836"/>
                <a:ext cx="10564635" cy="4545541"/>
              </a:xfrm>
              <a:prstGeom prst="rect">
                <a:avLst/>
              </a:prstGeom>
              <a:blipFill>
                <a:blip r:embed="rId3"/>
                <a:stretch>
                  <a:fillRect l="-841" t="-83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968235"/>
            <a:ext cx="5523899" cy="2171943"/>
            <a:chOff x="955224" y="2932113"/>
            <a:chExt cx="6588571" cy="2756034"/>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445062" y="2932113"/>
              <a:ext cx="631825" cy="677863"/>
              <a:chOff x="3261" y="1099"/>
              <a:chExt cx="398" cy="427"/>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261" y="1099"/>
                <a:ext cx="398" cy="427"/>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17</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find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254179" y="1908313"/>
                <a:ext cx="9941904"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254179" y="1908313"/>
                <a:ext cx="9941904" cy="4448038"/>
              </a:xfrm>
              <a:blipFill>
                <a:blip r:embed="rId3"/>
                <a:stretch>
                  <a:fillRect l="-510"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18868" y="1591497"/>
                <a:ext cx="10367515"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18868" y="1591497"/>
                <a:ext cx="10367515" cy="4947416"/>
              </a:xfrm>
              <a:blipFill>
                <a:blip r:embed="rId3"/>
                <a:stretch>
                  <a:fillRect l="-490" t="-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485657" y="1591497"/>
                <a:ext cx="9628911"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485657" y="1591497"/>
                <a:ext cx="9628911" cy="4947416"/>
              </a:xfrm>
              <a:blipFill>
                <a:blip r:embed="rId3"/>
                <a:stretch>
                  <a:fillRect l="-6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m:t>
                        </m:r>
                        <m:r>
                          <a:rPr lang="en-US" sz="2000" i="1" smtClean="0">
                            <a:solidFill>
                              <a:srgbClr val="000000"/>
                            </a:solidFill>
                            <a:latin typeface="Cambria Math" panose="02040503050406030204" pitchFamily="18" charset="0"/>
                            <a:ea typeface="Cambria Math" panose="02040503050406030204" pitchFamily="18" charset="0"/>
                          </a:rPr>
                          <m:t>𝜔</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513280" y="1998811"/>
                <a:ext cx="947015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13280" y="1998811"/>
                <a:ext cx="9470153" cy="2362261"/>
              </a:xfrm>
              <a:blipFill>
                <a:blip r:embed="rId3"/>
                <a:stretch>
                  <a:fillRect l="-536" t="-32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614377" y="1805466"/>
                <a:ext cx="8848061"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614377" y="1805466"/>
                <a:ext cx="8848061" cy="4905375"/>
              </a:xfrm>
              <a:blipFill>
                <a:blip r:embed="rId2"/>
                <a:stretch>
                  <a:fillRect l="-717"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199479" y="1341833"/>
                <a:ext cx="9688288"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199479" y="1341833"/>
                <a:ext cx="9688288" cy="5332728"/>
              </a:xfrm>
              <a:blipFill>
                <a:blip r:embed="rId2"/>
                <a:stretch>
                  <a:fillRect l="-5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517442" y="1590957"/>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17442" y="1590957"/>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16574" y="1838306"/>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16574" y="1838306"/>
                <a:ext cx="10913672" cy="3732064"/>
              </a:xfrm>
              <a:blipFill>
                <a:blip r:embed="rId2"/>
                <a:stretch>
                  <a:fillRect l="-465"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68939" y="1404475"/>
                <a:ext cx="7580255" cy="4847470"/>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68939" y="1404475"/>
                <a:ext cx="7580255" cy="4847470"/>
              </a:xfrm>
              <a:blipFill>
                <a:blip r:embed="rId2"/>
                <a:stretch>
                  <a:fillRect l="-502" t="-5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571847" y="1648528"/>
                <a:ext cx="9464749"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71847" y="1648528"/>
                <a:ext cx="9464749" cy="5124903"/>
              </a:xfrm>
              <a:blipFill>
                <a:blip r:embed="rId2"/>
                <a:stretch>
                  <a:fillRect l="-536" t="-49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8858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88581" y="1185829"/>
                <a:ext cx="5872716" cy="5306331"/>
              </a:xfrm>
              <a:blipFill>
                <a:blip r:embed="rId2"/>
                <a:stretch>
                  <a:fillRect l="-6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528395" y="1297923"/>
                <a:ext cx="5295014"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528395" y="1297923"/>
                <a:ext cx="5295014" cy="5306331"/>
              </a:xfrm>
              <a:prstGeom prst="rect">
                <a:avLst/>
              </a:prstGeom>
              <a:blipFill>
                <a:blip r:embed="rId3"/>
                <a:stretch>
                  <a:fillRect l="-718"/>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65791" y="1347851"/>
                <a:ext cx="10515599" cy="5306331"/>
              </a:xfrm>
            </p:spPr>
            <p:txBody>
              <a:bodyPr>
                <a:normAutofit lnSpcReduction="10000"/>
              </a:bodyPr>
              <a:lstStyle/>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20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20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65791" y="1347851"/>
                <a:ext cx="10515599" cy="5306331"/>
              </a:xfrm>
              <a:blipFill>
                <a:blip r:embed="rId2"/>
                <a:stretch>
                  <a:fillRect l="-3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606534"/>
                <a:ext cx="10727635" cy="4411498"/>
              </a:xfrm>
            </p:spPr>
            <p:txBody>
              <a:bodyPr>
                <a:normAutofit/>
              </a:bodyPr>
              <a:lstStyle/>
              <a:p>
                <a:pPr marL="342900" indent="-342900">
                  <a:lnSpc>
                    <a:spcPct val="10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0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0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606534"/>
                <a:ext cx="10727635" cy="4411498"/>
              </a:xfrm>
              <a:blipFill>
                <a:blip r:embed="rId2"/>
                <a:stretch>
                  <a:fillRect l="-473" t="-17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1563910" y="1541424"/>
                <a:ext cx="8622081"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previous equation 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1563910" y="1541424"/>
                <a:ext cx="8622081" cy="5306331"/>
              </a:xfrm>
              <a:prstGeom prst="rect">
                <a:avLst/>
              </a:prstGeom>
              <a:blipFill>
                <a:blip r:embed="rId2"/>
                <a:stretch>
                  <a:fillRect l="-441"/>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7890" y="1721022"/>
                <a:ext cx="7428963" cy="4361726"/>
              </a:xfrm>
            </p:spPr>
            <p:txBody>
              <a:bodyPr>
                <a:normAutofit/>
              </a:bodyPr>
              <a:lstStyle/>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0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0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0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7890" y="1721022"/>
                <a:ext cx="7428963" cy="4361726"/>
              </a:xfrm>
              <a:blipFill>
                <a:blip r:embed="rId2"/>
                <a:stretch>
                  <a:fillRect l="-512" t="-78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dirty="0"/>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7581032"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7581032" cy="3910555"/>
              </a:xfrm>
              <a:prstGeom prst="rect">
                <a:avLst/>
              </a:prstGeom>
              <a:blipFill>
                <a:blip r:embed="rId3"/>
                <a:stretch>
                  <a:fillRect l="-502" t="-64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7392035" y="1493241"/>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0634707-4D29-A24B-9993-4EFA7D020944}"/>
                  </a:ext>
                </a:extLst>
              </p:cNvPr>
              <p:cNvSpPr txBox="1"/>
              <p:nvPr/>
            </p:nvSpPr>
            <p:spPr>
              <a:xfrm>
                <a:off x="334014" y="1075906"/>
                <a:ext cx="4798755" cy="4798200"/>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oMath>
                </a14:m>
                <a:endParaRPr lang="en-US" dirty="0"/>
              </a:p>
              <a:p>
                <a:pPr marL="742950" lvl="1" indent="-285750">
                  <a:buFont typeface="Arial" panose="020B0604020202020204" pitchFamily="34" charset="0"/>
                  <a:buChar char="•"/>
                </a:pPr>
                <a:r>
                  <a:rPr lang="en-US" dirty="0"/>
                  <a:t>Max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den>
                        </m:f>
                      </m:den>
                    </m:f>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den>
                    </m:f>
                    <m:r>
                      <a:rPr lang="en-US" i="1">
                        <a:latin typeface="Cambria Math" panose="02040503050406030204" pitchFamily="18" charset="0"/>
                      </a:rPr>
                      <m:t>=</m:t>
                    </m:r>
                    <m:r>
                      <a:rPr lang="en-US" i="1">
                        <a:latin typeface="Cambria Math" panose="02040503050406030204" pitchFamily="18" charset="0"/>
                      </a:rPr>
                      <m:t>𝐵</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𝐶</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en>
                    </m:f>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𝑗</m:t>
                        </m:r>
                      </m:num>
                      <m:den>
                        <m:r>
                          <a:rPr lang="en-US" i="1">
                            <a:latin typeface="Cambria Math" panose="02040503050406030204" pitchFamily="18" charset="0"/>
                          </a:rPr>
                          <m:t>2</m:t>
                        </m:r>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𝐵</m:t>
                    </m:r>
                    <m:r>
                      <a:rPr lang="en-US" i="1">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small: 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𝐶</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34014" y="1075906"/>
                <a:ext cx="4798755" cy="4798200"/>
              </a:xfrm>
              <a:prstGeom prst="rect">
                <a:avLst/>
              </a:prstGeom>
              <a:blipFill>
                <a:blip r:embed="rId3"/>
                <a:stretch>
                  <a:fillRect l="-792" b="-290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9DD59A9-1296-1943-A25E-7AFF7DD04BEC}"/>
              </a:ext>
            </a:extLst>
          </p:cNvPr>
          <p:cNvGrpSpPr/>
          <p:nvPr/>
        </p:nvGrpSpPr>
        <p:grpSpPr>
          <a:xfrm>
            <a:off x="9238059" y="2153859"/>
            <a:ext cx="2627933" cy="1528839"/>
            <a:chOff x="9128038" y="287394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4FFA587E-0F12-BF4A-9EA5-EFBA61021593}"/>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8888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610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84236E5E-ED8F-8049-A34B-3A113101858C}"/>
                  </a:ext>
                </a:extLst>
              </p:cNvPr>
              <p:cNvSpPr txBox="1"/>
              <p:nvPr/>
            </p:nvSpPr>
            <p:spPr>
              <a:xfrm>
                <a:off x="4669737" y="2241044"/>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dirty="0"/>
                  <a:t>For C</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den>
                    </m:f>
                  </m:oMath>
                </a14:m>
                <a:endParaRPr lang="en-US" dirty="0"/>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voltage amplifiers, we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oMath>
                </a14:m>
                <a:endParaRPr lang="en-US" dirty="0"/>
              </a:p>
              <a:p>
                <a:pPr marL="342900" indent="-342900">
                  <a:buFont typeface="Arial" panose="020B0604020202020204" pitchFamily="34" charset="0"/>
                  <a:buChar char="•"/>
                </a:pPr>
                <a:r>
                  <a:rPr lang="en-US" dirty="0"/>
                  <a:t>For current amplifiers, we want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oMath>
                </a14:m>
                <a:endParaRPr lang="en-US"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669737" y="2241044"/>
                <a:ext cx="4798759" cy="2396478"/>
              </a:xfrm>
              <a:prstGeom prst="rect">
                <a:avLst/>
              </a:prstGeom>
              <a:blipFill>
                <a:blip r:embed="rId13"/>
                <a:stretch>
                  <a:fillRect l="-792" t="-105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0634707-4D29-A24B-9993-4EFA7D020944}"/>
                  </a:ext>
                </a:extLst>
              </p:cNvPr>
              <p:cNvSpPr txBox="1"/>
              <p:nvPr/>
            </p:nvSpPr>
            <p:spPr>
              <a:xfrm>
                <a:off x="1034635" y="1606092"/>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dirty="0"/>
                  <a:t>Equivalent circuit on right</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den>
                    </m:f>
                  </m:oMath>
                </a14:m>
                <a:endParaRPr lang="en-US" dirty="0"/>
              </a:p>
              <a:p>
                <a:endParaRPr lang="en-US" dirty="0"/>
              </a:p>
              <a:p>
                <a:pPr marL="342900" indent="-342900">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t> low: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r>
                      <a:rPr lang="en-US" b="0" i="0" smtClean="0">
                        <a:latin typeface="Cambria Math" panose="02040503050406030204" pitchFamily="18" charset="0"/>
                      </a:rPr>
                      <m:t>=</m:t>
                    </m:r>
                    <m:r>
                      <m:rPr>
                        <m:sty m:val="p"/>
                      </m:rPr>
                      <a:rPr lang="en-US" b="0" i="0" smtClean="0">
                        <a:latin typeface="Cambria Math" panose="02040503050406030204" pitchFamily="18" charset="0"/>
                      </a:rPr>
                      <m:t>B</m:t>
                    </m:r>
                  </m:oMath>
                </a14:m>
                <a:endParaRPr lang="en-US" b="0" dirty="0"/>
              </a:p>
              <a:p>
                <a:pPr marL="342900" indent="-342900">
                  <a:buFont typeface="+mj-lt"/>
                  <a:buAutoNum type="arabicPeriod"/>
                </a:pPr>
                <a:r>
                  <a:rPr lang="en-US" dirty="0"/>
                  <a:t>For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oMath>
                </a14:m>
                <a:r>
                  <a:rPr lang="en-US" dirty="0"/>
                  <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𝐵</m:t>
                        </m:r>
                      </m:num>
                      <m:den>
                        <m:r>
                          <a:rPr lang="en-US" b="0" i="1" smtClean="0">
                            <a:latin typeface="Cambria Math" panose="02040503050406030204" pitchFamily="18" charset="0"/>
                          </a:rPr>
                          <m:t>1+</m:t>
                        </m:r>
                        <m:r>
                          <a:rPr lang="en-US" b="0" i="1" smtClean="0">
                            <a:latin typeface="Cambria Math" panose="02040503050406030204" pitchFamily="18" charset="0"/>
                          </a:rPr>
                          <m:t>𝑗</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num>
                      <m:den>
                        <m:r>
                          <a:rPr lang="en-US" b="0" i="1" smtClean="0">
                            <a:latin typeface="Cambria Math" panose="02040503050406030204" pitchFamily="18" charset="0"/>
                          </a:rPr>
                          <m:t>2</m:t>
                        </m:r>
                      </m:den>
                    </m:f>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high: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smtClean="0">
                            <a:latin typeface="Cambria Math" panose="02040503050406030204" pitchFamily="18" charset="0"/>
                          </a:rPr>
                        </m:ctrlPr>
                      </m:fPr>
                      <m:num>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num>
                      <m:den>
                        <m:r>
                          <a:rPr lang="en-US" b="0" i="1" smtClean="0">
                            <a:latin typeface="Cambria Math" panose="02040503050406030204" pitchFamily="18" charset="0"/>
                          </a:rPr>
                          <m:t>𝑗</m:t>
                        </m:r>
                        <m:f>
                          <m:fPr>
                            <m:type m:val="skw"/>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den>
                        </m:f>
                      </m:den>
                    </m:f>
                    <m:r>
                      <a:rPr lang="en-US" b="0" i="1" smtClean="0">
                        <a:latin typeface="Cambria Math" panose="02040503050406030204" pitchFamily="18" charset="0"/>
                      </a:rPr>
                      <m:t>=</m:t>
                    </m:r>
                    <m:r>
                      <a:rPr lang="en-US" i="1">
                        <a:latin typeface="Cambria Math" panose="02040503050406030204" pitchFamily="18" charset="0"/>
                      </a:rPr>
                      <m:t>𝐵</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num>
                      <m:den>
                        <m:r>
                          <a:rPr lang="en-US" i="1" smtClean="0">
                            <a:latin typeface="Cambria Math" panose="02040503050406030204" pitchFamily="18" charset="0"/>
                            <a:ea typeface="Cambria Math" panose="02040503050406030204" pitchFamily="18" charset="0"/>
                          </a:rPr>
                          <m:t>𝜔</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90</m:t>
                    </m:r>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034635" y="1606092"/>
                <a:ext cx="7868203" cy="4798200"/>
              </a:xfrm>
              <a:prstGeom prst="rect">
                <a:avLst/>
              </a:prstGeom>
              <a:blipFill>
                <a:blip r:embed="rId3"/>
                <a:stretch>
                  <a:fillRect l="-645" t="-52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232" name="Group 231">
            <a:extLst>
              <a:ext uri="{FF2B5EF4-FFF2-40B4-BE49-F238E27FC236}">
                <a16:creationId xmlns:a16="http://schemas.microsoft.com/office/drawing/2014/main" id="{F467A8AB-8447-0C43-9750-DD069338F88F}"/>
              </a:ext>
            </a:extLst>
          </p:cNvPr>
          <p:cNvGrpSpPr/>
          <p:nvPr/>
        </p:nvGrpSpPr>
        <p:grpSpPr>
          <a:xfrm>
            <a:off x="8002055" y="1285921"/>
            <a:ext cx="4075208" cy="2204739"/>
            <a:chOff x="8006829" y="2347515"/>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5688" y="4040769"/>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5688" y="4040769"/>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22788" y="2457603"/>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8387" y="2833895"/>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81569" y="4249264"/>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8255" y="2831747"/>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63597" y="2347515"/>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63597" y="2347515"/>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82033" y="3056080"/>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9228" y="28172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403028" y="3563863"/>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54233" y="3470017"/>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6829" y="2946442"/>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6829" y="2946442"/>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903216" y="28267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9408" y="3013114"/>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9408" y="3013114"/>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5565" y="3530120"/>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7252" y="2438398"/>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202475" y="2800552"/>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34217" y="4230209"/>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74394" y="2817245"/>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73287" y="2357036"/>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73287" y="2357036"/>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34681" y="3037025"/>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31876" y="27981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5676" y="3544808"/>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8321" y="3436674"/>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73781" y="2998827"/>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73781" y="2998827"/>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7288" y="28077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40600" y="3179799"/>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40600" y="3179799"/>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9637" y="3511065"/>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𝐴</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endParaRPr lang="en-US" dirty="0"/>
              </a:p>
              <a:p>
                <a:pPr marL="285750" indent="-285750">
                  <a:buFont typeface="Arial" panose="020B0604020202020204" pitchFamily="34" charset="0"/>
                  <a:buChar char="•"/>
                </a:pPr>
                <a:r>
                  <a:rPr lang="en-US" dirty="0"/>
                  <a:t>No feedback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=0</m:t>
                    </m:r>
                  </m:oMath>
                </a14:m>
                <a:r>
                  <a:rPr lang="en-US" b="0" dirty="0"/>
                  <a: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 1+</m:t>
                    </m:r>
                    <m:r>
                      <a:rPr lang="en-US" b="0" i="1" smtClean="0">
                        <a:latin typeface="Cambria Math" panose="02040503050406030204" pitchFamily="18" charset="0"/>
                      </a:rPr>
                      <m:t>𝐴𝐵</m:t>
                    </m:r>
                    <m:r>
                      <a:rPr lang="en-US" b="0" i="1" smtClean="0">
                        <a:latin typeface="Cambria Math" panose="02040503050406030204" pitchFamily="18" charset="0"/>
                      </a:rPr>
                      <m:t>&lt;1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𝐵</m:t>
                        </m:r>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r>
                  <a:rPr lang="en-US" b="0" dirty="0"/>
                  <a:t> measures stability</a:t>
                </a:r>
              </a:p>
              <a:p>
                <a:pPr marL="285750" indent="-285750">
                  <a:buFont typeface="Arial" panose="020B0604020202020204" pitchFamily="34" charset="0"/>
                  <a:buChar char="•"/>
                </a:pPr>
                <a:r>
                  <a:rPr lang="en-US" dirty="0"/>
                  <a:t>If forward gain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1</m:t>
                            </m:r>
                          </m:sub>
                        </m:sSub>
                      </m:den>
                    </m:f>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𝑓𝑒𝑒𝑏𝑏𝑎𝑐𝑘</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𝑛𝑜</m:t>
                            </m:r>
                            <m:r>
                              <a:rPr lang="en-US" b="0" i="1" smtClean="0">
                                <a:latin typeface="Cambria Math" panose="02040503050406030204" pitchFamily="18" charset="0"/>
                              </a:rPr>
                              <m:t>−</m:t>
                            </m:r>
                            <m:r>
                              <a:rPr lang="en-US" b="0" i="1" smtClean="0">
                                <a:latin typeface="Cambria Math" panose="02040503050406030204" pitchFamily="18" charset="0"/>
                              </a:rPr>
                              <m:t>𝑓𝑒𝑒𝑑𝑏𝑎𝑐𝑘</m:t>
                            </m:r>
                          </m:sub>
                        </m:sSub>
                      </m:num>
                      <m:den>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Sub>
                      </m:den>
                    </m:f>
                  </m:oMath>
                </a14:m>
                <a:endParaRPr lang="en-US" b="0" dirty="0"/>
              </a:p>
              <a:p>
                <a:pPr marL="742950" lvl="1" indent="-285750">
                  <a:buFont typeface="Arial" panose="020B0604020202020204" pitchFamily="34" charset="0"/>
                  <a:buChar char="•"/>
                </a:pPr>
                <a:r>
                  <a:rPr lang="en-US" dirty="0"/>
                  <a:t>This increases frequency response</a:t>
                </a:r>
              </a:p>
              <a:p>
                <a:pPr marL="285750" indent="-285750">
                  <a:buFont typeface="Arial" panose="020B0604020202020204" pitchFamily="34" charset="0"/>
                  <a:buChar char="•"/>
                </a:pPr>
                <a:r>
                  <a:rPr lang="en-US" b="0" dirty="0"/>
                  <a:t>Effect on impedance</a:t>
                </a:r>
                <a:endParaRPr lang="en-US"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m:t>
                    </m:r>
                  </m:oMath>
                </a14:m>
                <a:r>
                  <a:rPr lang="en-US" b="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𝐴𝐵</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323"/>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485276" y="2678119"/>
            <a:ext cx="3272651" cy="1868481"/>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28266" y="187406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oMath>
                </a14:m>
                <a:r>
                  <a:rPr lang="en-US" sz="2000" dirty="0">
                    <a:solidFill>
                      <a:srgbClr val="000000"/>
                    </a:solidFill>
                    <a:ea typeface="Calibri"/>
                    <a:cs typeface="Calibri"/>
                    <a:sym typeface="Calibri"/>
                  </a:rPr>
                  <a:t>.</a:t>
                </a: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28266" y="187406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b="0" dirty="0"/>
              </a:p>
              <a:p>
                <a:pPr marL="285750" indent="-285750">
                  <a:buFont typeface="Arial" panose="020B0604020202020204" pitchFamily="34" charset="0"/>
                  <a:buChar char="•"/>
                </a:pPr>
                <a:r>
                  <a:rPr lang="en-US" sz="2000" dirty="0"/>
                  <a:t>On upper right, oscillation conditions is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=1∠180</m:t>
                    </m:r>
                  </m:oMath>
                </a14:m>
                <a:endParaRPr lang="en-US" sz="2000" b="0" dirty="0"/>
              </a:p>
              <a:p>
                <a:pPr marL="285750" indent="-285750">
                  <a:buFont typeface="Arial" panose="020B0604020202020204" pitchFamily="34" charset="0"/>
                  <a:buChar char="•"/>
                </a:pPr>
                <a:r>
                  <a:rPr lang="en-US" sz="2000" dirty="0"/>
                  <a:t>For lower right,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=1∠0</m:t>
                    </m:r>
                  </m:oMath>
                </a14:m>
                <a:endParaRPr lang="en-US" sz="2000"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72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51</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40809" y="1200008"/>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583316" y="344432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048A9-C1C4-DE45-8CC5-32355E580618}"/>
              </a:ext>
            </a:extLst>
          </p:cNvPr>
          <p:cNvGrpSpPr/>
          <p:nvPr/>
        </p:nvGrpSpPr>
        <p:grpSpPr>
          <a:xfrm>
            <a:off x="572212" y="4699252"/>
            <a:ext cx="3050889" cy="1753804"/>
            <a:chOff x="271216" y="4844978"/>
            <a:chExt cx="3050889" cy="1753804"/>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078009" y="51227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565045" y="5142793"/>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299032" y="5357042"/>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170624" y="516711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669577" y="473867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094176"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271216" y="50847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636720" y="50969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475572" y="5248613"/>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632098" y="5784250"/>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080552" y="5808634"/>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765454" y="5421922"/>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700976"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128539" y="5151398"/>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125874" y="5887882"/>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509922" y="5881786"/>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578800"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2971744"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1853768" y="5509442"/>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262200" y="4844978"/>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383833" y="6229450"/>
              <a:ext cx="2938272" cy="369332"/>
            </a:xfrm>
            <a:prstGeom prst="rect">
              <a:avLst/>
            </a:prstGeom>
            <a:noFill/>
          </p:spPr>
          <p:txBody>
            <a:bodyPr wrap="square" rtlCol="0">
              <a:spAutoFit/>
            </a:bodyPr>
            <a:lstStyle/>
            <a:p>
              <a:r>
                <a:rPr lang="en-US" dirty="0"/>
                <a:t>Tuned circuit</a:t>
              </a:r>
            </a:p>
          </p:txBody>
        </p:sp>
      </p:grpSp>
    </p:spTree>
    <p:extLst>
      <p:ext uri="{BB962C8B-B14F-4D97-AF65-F5344CB8AC3E}">
        <p14:creationId xmlns:p14="http://schemas.microsoft.com/office/powerpoint/2010/main" val="1127380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sz="2000" b="0" dirty="0"/>
                  <a:t>For sine waves,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=1, </m:t>
                    </m:r>
                    <m:r>
                      <a:rPr lang="en-US" sz="2000" b="0" i="1" smtClean="0">
                        <a:latin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&gt;1</m:t>
                    </m:r>
                  </m:oMath>
                </a14:m>
                <a:r>
                  <a:rPr lang="en-US" sz="2000" b="0" dirty="0"/>
                  <a:t> </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𝐴𝐵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You can use the feedback networks on the previous slide for B</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Want hi Q for stability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𝑜</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𝐴</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r>
                              <a:rPr lang="en-US" sz="2000" i="1">
                                <a:latin typeface="Cambria Math" panose="02040503050406030204" pitchFamily="18" charset="0"/>
                                <a:ea typeface="Cambria Math" panose="02040503050406030204" pitchFamily="18" charset="0"/>
                              </a:rPr>
                              <m:t>)</m:t>
                            </m:r>
                          </m:den>
                        </m:f>
                      </m:den>
                    </m:f>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647" t="-101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78640" y="1364550"/>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oMath>
                </a14:m>
                <a:r>
                  <a:rPr lang="en-US" sz="2000" i="1" dirty="0">
                    <a:latin typeface="Cambria Math" panose="02040503050406030204" pitchFamily="18" charset="0"/>
                  </a:rPr>
                  <a:t> </a:t>
                </a: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m:t>
                    </m:r>
                  </m:oMath>
                </a14:m>
                <a:r>
                  <a:rPr lang="en-US" sz="2000" dirty="0"/>
                  <a:t>, positive feedback</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&gt;</m:t>
                    </m:r>
                    <m:r>
                      <a:rPr lang="en-US" sz="2000" i="1">
                        <a:latin typeface="Cambria Math" panose="02040503050406030204" pitchFamily="18" charset="0"/>
                      </a:rPr>
                      <m:t>0</m:t>
                    </m:r>
                  </m:oMath>
                </a14:m>
                <a:r>
                  <a:rPr lang="en-US" sz="2000" dirty="0"/>
                  <a:t>, negative feedback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t>For 741,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6</m:t>
                        </m:r>
                      </m:sup>
                    </m:sSup>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𝑜</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150</m:t>
                    </m:r>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748" t="-5818" b="-1018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56</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57</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58</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4982413"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e>
                    </m:d>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r>
                          <a:rPr lang="en-US" sz="2000" i="1">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4982413" cy="2516553"/>
              </a:xfrm>
              <a:prstGeom prst="rect">
                <a:avLst/>
              </a:prstGeom>
              <a:blipFill>
                <a:blip r:embed="rId3"/>
                <a:stretch>
                  <a:fillRect l="-1015" b="-3015"/>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𝐵𝑙𝑔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𝑆𝑁𝑅</m:t>
                        </m:r>
                      </m:e>
                    </m:d>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=4</m:t>
                    </m:r>
                    <m:r>
                      <a:rPr lang="en-US" sz="2000" b="0" i="1" smtClean="0">
                        <a:latin typeface="Cambria Math" panose="02040503050406030204" pitchFamily="18" charset="0"/>
                      </a:rPr>
                      <m:t>𝑘𝑇𝐵</m:t>
                    </m:r>
                  </m:oMath>
                </a14:m>
                <a:endParaRPr lang="en-US" sz="2000" b="0" dirty="0"/>
              </a:p>
              <a:p>
                <a:pPr marL="285750" indent="-285750">
                  <a:buFont typeface="Arial" panose="020B0604020202020204" pitchFamily="34" charset="0"/>
                  <a:buChar char="•"/>
                </a:pPr>
                <a:r>
                  <a:rPr lang="en-US" sz="2000" dirty="0"/>
                  <a:t>Diode: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𝑑𝑖𝑜𝑑𝑒</m:t>
                                    </m:r>
                                  </m:sub>
                                </m:sSub>
                              </m:num>
                              <m:den>
                                <m:r>
                                  <a:rPr lang="en-US" sz="2000" b="0" i="1" smtClean="0">
                                    <a:latin typeface="Cambria Math" panose="02040503050406030204" pitchFamily="18" charset="0"/>
                                  </a:rPr>
                                  <m:t>𝑛</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e>
                        </m:d>
                      </m:e>
                    </m:func>
                    <m:r>
                      <a:rPr lang="en-US" sz="2000" b="0" i="1" smtClean="0">
                        <a:latin typeface="Cambria Math" panose="02040503050406030204" pitchFamily="18" charset="0"/>
                      </a:rPr>
                      <m:t>−1]</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𝑉</m:t>
                        </m:r>
                      </m:e>
                      <m:sub>
                        <m:r>
                          <a:rPr lang="en-US" sz="2000" b="0" i="1" dirty="0" smtClean="0">
                            <a:latin typeface="Cambria Math" panose="02040503050406030204" pitchFamily="18" charset="0"/>
                          </a:rPr>
                          <m:t>𝑇</m:t>
                        </m:r>
                      </m:sub>
                    </m:sSub>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𝑘𝑇</m:t>
                        </m:r>
                      </m:num>
                      <m:den>
                        <m:r>
                          <a:rPr lang="en-US" sz="2000" b="0" i="1" dirty="0" smtClean="0">
                            <a:latin typeface="Cambria Math" panose="02040503050406030204" pitchFamily="18" charset="0"/>
                          </a:rPr>
                          <m:t>𝑞</m:t>
                        </m:r>
                      </m:den>
                    </m:f>
                  </m:oMath>
                </a14:m>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Circuits on  right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a:p>
                <a:pPr marL="285750" indent="-285750">
                  <a:buFont typeface="Arial" panose="020B0604020202020204" pitchFamily="34" charset="0"/>
                  <a:buChar char="•"/>
                </a:pPr>
                <a:r>
                  <a:rPr lang="en-US" sz="2000" dirty="0"/>
                  <a:t>Capacitive Divider</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𝐵</m:t>
                        </m:r>
                      </m:e>
                      <m:sub>
                        <m:r>
                          <a:rPr lang="en-US" sz="2000" i="1">
                            <a:latin typeface="Cambria Math" panose="02040503050406030204" pitchFamily="18" charset="0"/>
                          </a:rPr>
                          <m:t>𝑖𝑛</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𝐶</m:t>
                            </m:r>
                          </m:e>
                          <m:sub>
                            <m:r>
                              <a:rPr lang="en-US" sz="2000" i="1">
                                <a:latin typeface="Cambria Math" panose="02040503050406030204" pitchFamily="18" charset="0"/>
                              </a:rPr>
                              <m:t>1</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r>
                  <a:rPr lang="en-US" sz="2000" dirty="0"/>
                  <a:t>Resonant capacitive divider</a:t>
                </a:r>
              </a:p>
              <a:p>
                <a:pPr marL="742950" lvl="1" indent="-285750">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912"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556484" y="1951267"/>
                <a:ext cx="5083943" cy="3063351"/>
              </a:xfrm>
              <a:prstGeom prst="rect">
                <a:avLst/>
              </a:prstGeom>
              <a:noFill/>
            </p:spPr>
            <p:txBody>
              <a:bodyPr wrap="square" rtlCol="0">
                <a:noAutofit/>
              </a:bodyPr>
              <a:lstStyle/>
              <a:p>
                <a:pPr marL="285750" indent="-285750">
                  <a:buFont typeface="Arial" panose="020B0604020202020204" pitchFamily="34" charset="0"/>
                  <a:buChar char="•"/>
                </a:pPr>
                <a:r>
                  <a:rPr lang="en-US" sz="2000" dirty="0"/>
                  <a:t>AM: </a:t>
                </a:r>
                <a14:m>
                  <m:oMath xmlns:m="http://schemas.openxmlformats.org/officeDocument/2006/math">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𝑚𝑎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Phase: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𝜙</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𝑚𝑎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FM: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a:latin typeface="Cambria Math" panose="02040503050406030204" pitchFamily="18" charset="0"/>
                        <a:ea typeface="Cambria Math" panose="02040503050406030204" pitchFamily="18" charset="0"/>
                      </a:rPr>
                      <m:t>𝜙</m:t>
                    </m:r>
                    <m:r>
                      <a:rPr lang="en-US" sz="2000" i="1" dirty="0">
                        <a:latin typeface="Cambria Math" panose="02040503050406030204" pitchFamily="18" charset="0"/>
                        <a:ea typeface="Cambria Math" panose="02040503050406030204" pitchFamily="18" charset="0"/>
                      </a:rPr>
                      <m:t>=</m:t>
                    </m:r>
                    <m:nary>
                      <m:naryPr>
                        <m:limLoc m:val="undOvr"/>
                        <m:subHide m:val="on"/>
                        <m:supHide m:val="on"/>
                        <m:ctrlPr>
                          <a:rPr lang="en-US" sz="2000" i="1" dirty="0" smtClean="0">
                            <a:latin typeface="Cambria Math" panose="02040503050406030204" pitchFamily="18" charset="0"/>
                            <a:ea typeface="Cambria Math" panose="02040503050406030204" pitchFamily="18" charset="0"/>
                          </a:rPr>
                        </m:ctrlPr>
                      </m:naryPr>
                      <m:sub/>
                      <m:sup/>
                      <m:e>
                        <m:r>
                          <a:rPr lang="en-US" sz="2000" i="1" dirty="0">
                            <a:latin typeface="Cambria Math" panose="02040503050406030204" pitchFamily="18" charset="0"/>
                            <a:ea typeface="Cambria Math" panose="02040503050406030204" pitchFamily="18" charset="0"/>
                          </a:rPr>
                          <m:t>𝑚𝑎</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𝑡</m:t>
                        </m:r>
                        <m:r>
                          <a:rPr lang="en-US" sz="2000" i="1" dirty="0">
                            <a:latin typeface="Cambria Math" panose="02040503050406030204" pitchFamily="18" charset="0"/>
                            <a:ea typeface="Cambria Math" panose="02040503050406030204" pitchFamily="18" charset="0"/>
                          </a:rPr>
                          <m:t>)</m:t>
                        </m:r>
                        <m:r>
                          <m:rPr>
                            <m:nor/>
                          </m:rPr>
                          <a:rPr lang="en-US" sz="2000" dirty="0"/>
                          <m:t> </m:t>
                        </m:r>
                        <m:r>
                          <a:rPr lang="en-US" sz="2000"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556484" y="1951267"/>
                <a:ext cx="5083943" cy="3063351"/>
              </a:xfrm>
              <a:prstGeom prst="rect">
                <a:avLst/>
              </a:prstGeom>
              <a:blipFill>
                <a:blip r:embed="rId14"/>
                <a:stretch>
                  <a:fillRect l="-3483" t="-823"/>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69"/>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e>
                        </m:d>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2</m:t>
                                </m:r>
                              </m:sup>
                            </m:sSup>
                          </m:num>
                          <m:den>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endParaRPr lang="en-US" sz="2000"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798"/>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𝐺</m:t>
                            </m:r>
                          </m:e>
                          <m:sub>
                            <m:r>
                              <a:rPr lang="en-US" sz="2000" b="0" i="1" smtClean="0">
                                <a:solidFill>
                                  <a:srgbClr val="000000"/>
                                </a:solidFill>
                                <a:latin typeface="Cambria Math" panose="02040503050406030204" pitchFamily="18" charset="0"/>
                                <a:cs typeface="Calibri" panose="020F0502020204030204" pitchFamily="34" charset="0"/>
                              </a:rPr>
                              <m:t>1</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𝐺</m:t>
                            </m:r>
                          </m:e>
                          <m:sub>
                            <m:r>
                              <a:rPr lang="en-US" sz="2000" b="0" i="1" smtClean="0">
                                <a:solidFill>
                                  <a:srgbClr val="000000"/>
                                </a:solidFill>
                                <a:latin typeface="Cambria Math" panose="02040503050406030204" pitchFamily="18" charset="0"/>
                                <a:cs typeface="Calibri" panose="020F0502020204030204" pitchFamily="34" charset="0"/>
                              </a:rPr>
                              <m:t>1</m:t>
                            </m:r>
                          </m:sub>
                        </m:sSub>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𝐺</m:t>
                        </m:r>
                      </m:e>
                      <m:sub>
                        <m:r>
                          <a:rPr lang="en-US" sz="2000" b="0" i="1" smtClean="0">
                            <a:solidFill>
                              <a:srgbClr val="000000"/>
                            </a:solidFill>
                            <a:latin typeface="Cambria Math" panose="02040503050406030204" pitchFamily="18" charset="0"/>
                            <a:cs typeface="Calibri" panose="020F0502020204030204" pitchFamily="34" charset="0"/>
                          </a:rPr>
                          <m:t>1</m:t>
                        </m:r>
                      </m:sub>
                    </m:sSub>
                    <m:r>
                      <a:rPr lang="en-US" sz="2000" i="1">
                        <a:solidFill>
                          <a:srgbClr val="000000"/>
                        </a:solidFill>
                        <a:latin typeface="Cambria Math" panose="02040503050406030204" pitchFamily="18" charset="0"/>
                        <a:cs typeface="Calibri" panose="020F0502020204030204" pitchFamily="34" charset="0"/>
                      </a:rPr>
                      <m:t>=1, </m:t>
                    </m:r>
                    <m:r>
                      <a:rPr lang="en-US" sz="2000" b="0" i="1" smtClean="0">
                        <a:solidFill>
                          <a:srgbClr val="000000"/>
                        </a:solidFill>
                        <a:latin typeface="Cambria Math" panose="02040503050406030204" pitchFamily="18" charset="0"/>
                        <a:cs typeface="Calibri" panose="020F0502020204030204" pitchFamily="34" charset="0"/>
                      </a:rPr>
                      <m:t> </m:t>
                    </m:r>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latinLnBrk="1" hangingPunct="0"/>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411012"/>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07107" y="5066504"/>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580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MEO (21000km) orbits,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22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17266276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1371212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More refined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656799"/>
                <a:ext cx="10356212" cy="43740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 power: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r>
                      <a:rPr lang="en-US" sz="2000" b="0" i="1" smtClean="0">
                        <a:solidFill>
                          <a:srgbClr val="000000"/>
                        </a:solidFill>
                        <a:latin typeface="Cambria Math" panose="02040503050406030204" pitchFamily="18" charset="0"/>
                        <a:ea typeface="Cambria Math" panose="02040503050406030204" pitchFamily="18" charset="0"/>
                        <a:sym typeface="Calibri"/>
                      </a:rPr>
                      <m:t> </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21.7</m:t>
                        </m:r>
                        <m:r>
                          <a:rPr lang="en-US" sz="2000" b="0" i="1" smtClean="0">
                            <a:solidFill>
                              <a:srgbClr val="000000"/>
                            </a:solidFill>
                            <a:latin typeface="Cambria Math" panose="02040503050406030204" pitchFamily="18" charset="0"/>
                            <a:ea typeface="Cambria Math" panose="02040503050406030204" pitchFamily="18" charset="0"/>
                            <a:sym typeface="Calibri"/>
                          </a:rPr>
                          <m:t>𝑊</m:t>
                        </m:r>
                      </m:e>
                    </m:d>
                  </m:oMath>
                </a14:m>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Sat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EIRP: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26.8 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Polarization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Space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−184.4 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err="1">
                    <a:solidFill>
                      <a:srgbClr val="000000"/>
                    </a:solidFill>
                    <a:latin typeface="Calibri"/>
                    <a:ea typeface="Cambria Math" panose="02040503050406030204" pitchFamily="18" charset="0"/>
                    <a:sym typeface="Calibri"/>
                  </a:rPr>
                  <a:t>Atmo</a:t>
                </a:r>
                <a:r>
                  <a:rPr lang="en-US" sz="2000" dirty="0">
                    <a:solidFill>
                      <a:srgbClr val="000000"/>
                    </a:solidFill>
                    <a:latin typeface="Calibri"/>
                    <a:ea typeface="Cambria Math" panose="02040503050406030204" pitchFamily="18" charset="0"/>
                    <a:sym typeface="Calibri"/>
                  </a:rPr>
                  <a:t>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Receiver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Total signal power at antenna base: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−160 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Correlated signal strength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−147</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Thermal noise: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 Figure: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𝐹</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𝑖𝑑𝑒𝑎𝑙</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𝑜𝑢𝑡</m:t>
                            </m:r>
                          </m:sub>
                        </m:sSub>
                      </m:den>
                    </m:f>
                  </m:oMath>
                </a14:m>
                <a:r>
                  <a:rPr lang="en-US" sz="2000" dirty="0">
                    <a:solidFill>
                      <a:srgbClr val="000000"/>
                    </a:solidFill>
                    <a:latin typeface="Calibri"/>
                    <a:ea typeface="Cambria Math" panose="02040503050406030204" pitchFamily="18" charset="0"/>
                    <a:sym typeface="Calibri"/>
                  </a:rPr>
                  <a:t> .  Good LNA at GPS frequency has noise figure of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Compression point: when amp becomes non-linear.</a:t>
                </a: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656799"/>
                <a:ext cx="10356212" cy="4374052"/>
              </a:xfrm>
              <a:prstGeom prst="rect">
                <a:avLst/>
              </a:prstGeom>
              <a:blipFill>
                <a:blip r:embed="rId3"/>
                <a:stretch>
                  <a:fillRect l="-857" t="-8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33238229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03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21963671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1102389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5811556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300" y="1180216"/>
                <a:ext cx="11529391" cy="5434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For satellite k: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Need to account for skew between satellite clocks and receiver clock.  Four satellites required.  </a:t>
                </a: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Direct calculation</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𝑏</m:t>
                    </m:r>
                  </m:oMath>
                </a14:m>
                <a:r>
                  <a:rPr lang="en-US" dirty="0">
                    <a:solidFill>
                      <a:srgbClr val="000000"/>
                    </a:solidFill>
                    <a:ea typeface="Cambria Math" panose="02040503050406030204" pitchFamily="18" charset="0"/>
                    <a:sym typeface="Calibri"/>
                  </a:rPr>
                  <a:t> is the clock bias.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t>
                </a:r>
                <a:r>
                  <a:rPr lang="en-US" dirty="0" err="1">
                    <a:solidFill>
                      <a:srgbClr val="000000"/>
                    </a:solidFill>
                    <a:ea typeface="Cambria Math" panose="02040503050406030204" pitchFamily="18" charset="0"/>
                    <a:sym typeface="Calibri"/>
                  </a:rPr>
                  <a:t>i</a:t>
                </a:r>
                <a:r>
                  <a:rPr lang="en-US" baseline="30000" dirty="0" err="1">
                    <a:solidFill>
                      <a:srgbClr val="000000"/>
                    </a:solidFill>
                    <a:ea typeface="Cambria Math" panose="02040503050406030204" pitchFamily="18" charset="0"/>
                    <a:sym typeface="Calibri"/>
                  </a:rPr>
                  <a:t>th</a:t>
                </a:r>
                <a:r>
                  <a:rPr lang="en-US" dirty="0">
                    <a:solidFill>
                      <a:srgbClr val="000000"/>
                    </a:solidFill>
                    <a:ea typeface="Cambria Math" panose="02040503050406030204" pitchFamily="18" charset="0"/>
                    <a:sym typeface="Calibri"/>
                  </a:rPr>
                  <a:t> satellite time.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actual reception time.  </a:t>
                </a:r>
                <a14:m>
                  <m:oMath xmlns:m="http://schemas.openxmlformats.org/officeDocument/2006/math">
                    <m:acc>
                      <m:accPr>
                        <m:chr m:val="̂"/>
                        <m:ctrlPr>
                          <a:rPr lang="en-US" i="1" smtClean="0">
                            <a:solidFill>
                              <a:srgbClr val="000000"/>
                            </a:solidFill>
                            <a:latin typeface="Cambria Math" panose="02040503050406030204" pitchFamily="18" charset="0"/>
                            <a:ea typeface="Cambria Math" panose="02040503050406030204" pitchFamily="18" charset="0"/>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acc>
                  </m:oMath>
                </a14:m>
                <a:r>
                  <a:rPr lang="en-US" dirty="0">
                    <a:solidFill>
                      <a:srgbClr val="000000"/>
                    </a:solidFill>
                    <a:ea typeface="Cambria Math" panose="02040503050406030204" pitchFamily="18" charset="0"/>
                    <a:sym typeface="Calibri"/>
                  </a:rPr>
                  <a:t> is receiver reception time.</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i="1">
                                <a:solidFill>
                                  <a:srgbClr val="000000"/>
                                </a:solidFill>
                                <a:latin typeface="Cambria Math" panose="02040503050406030204" pitchFamily="18" charset="0"/>
                                <a:ea typeface="Cambria Math" panose="02040503050406030204" pitchFamily="18" charset="0"/>
                                <a:sym typeface="Calibri"/>
                              </a:rPr>
                            </m:ctrlPr>
                          </m:acc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𝑡</m:t>
                                </m:r>
                              </m:e>
                              <m:sub>
                                <m:r>
                                  <a:rPr lang="en-US" i="1">
                                    <a:solidFill>
                                      <a:srgbClr val="000000"/>
                                    </a:solidFill>
                                    <a:latin typeface="Cambria Math" panose="02040503050406030204" pitchFamily="18" charset="0"/>
                                    <a:ea typeface="Cambria Math" panose="02040503050406030204" pitchFamily="18" charset="0"/>
                                    <a:sym typeface="Calibri"/>
                                  </a:rPr>
                                  <m:t>𝑖</m:t>
                                </m:r>
                              </m:sub>
                            </m:sSub>
                          </m:e>
                        </m:acc>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b</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d>
                    <m:r>
                      <m:rPr>
                        <m:sty m:val="p"/>
                      </m:rPr>
                      <a:rPr lang="en-US" b="0" i="0" smtClean="0">
                        <a:solidFill>
                          <a:srgbClr val="000000"/>
                        </a:solidFill>
                        <a:latin typeface="Cambria Math" panose="02040503050406030204" pitchFamily="18" charset="0"/>
                        <a:ea typeface="Cambria Math" panose="02040503050406030204" pitchFamily="18" charset="0"/>
                        <a:sym typeface="Calibri"/>
                      </a:rPr>
                      <m:t>c</m:t>
                    </m:r>
                  </m:oMath>
                </a14:m>
                <a:r>
                  <a:rPr lang="en-US" dirty="0">
                    <a:solidFill>
                      <a:srgbClr val="000000"/>
                    </a:solidFill>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Solve equations for variables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Least squares: </a:t>
                </a:r>
                <a14:m>
                  <m:oMath xmlns:m="http://schemas.openxmlformats.org/officeDocument/2006/math">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𝑥</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𝑦</m:t>
                            </m:r>
                          </m:e>
                        </m:acc>
                        <m:r>
                          <a:rPr lang="en-US" b="0" i="1" smtClean="0">
                            <a:solidFill>
                              <a:srgbClr val="000000"/>
                            </a:solidFill>
                            <a:latin typeface="Cambria Math" panose="02040503050406030204" pitchFamily="18" charset="0"/>
                            <a:ea typeface="Cambria Math" panose="02040503050406030204" pitchFamily="18" charset="0"/>
                            <a:sym typeface="Calibri"/>
                          </a:rPr>
                          <m:t>, </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𝑧</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𝑏</m:t>
                            </m:r>
                          </m:e>
                        </m:acc>
                      </m:e>
                    </m:d>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𝑎𝑟𝑔𝑚𝑖𝑛</m:t>
                        </m:r>
                      </m:e>
                      <m: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sub>
                    </m:sSub>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rad>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i="1" dirty="0"/>
                  <a:t>Carrier-Phase Enhancement</a:t>
                </a:r>
                <a:r>
                  <a:rPr lang="en-US" dirty="0"/>
                  <a:t> .</a:t>
                </a:r>
              </a:p>
              <a:p>
                <a:pPr marL="800100" lvl="1" indent="-342900" defTabSz="457200" hangingPunct="0">
                  <a:buFont typeface="Arial" panose="020B0604020202020204" pitchFamily="34" charset="0"/>
                  <a:buChar char="•"/>
                </a:pPr>
                <a:r>
                  <a:rPr lang="en-US" dirty="0"/>
                  <a:t>Receiver mixes self generated carrier with received carrier.  Low frequency beat is a measure of Doppler and hence relative speed of SV to receiver.</a:t>
                </a:r>
              </a:p>
              <a:p>
                <a:pPr marL="800100" lvl="1" indent="-342900" defTabSz="457200" hangingPunct="0">
                  <a:buFont typeface="Arial" panose="020B0604020202020204" pitchFamily="34" charset="0"/>
                  <a:buChar char="•"/>
                </a:pPr>
                <a:r>
                  <a:rPr lang="en-US" dirty="0"/>
                  <a:t>Corrects timing errors caused by non-zero PRN pulse transition using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dirty="0"/>
                  <a:t>The phase difference error in the normal GPS amounts to 2–3 m error. Carrier-Phase Enhancement reduces this to 3 cm (1.2 in). </a:t>
                </a:r>
              </a:p>
              <a:p>
                <a:pPr marL="800100" lvl="1" indent="-342900" defTabSz="457200" hangingPunct="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𝜑</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a:t>
                </a:r>
              </a:p>
              <a:p>
                <a:pPr marL="800100" lvl="1" indent="-342900" defTabSz="457200" hangingPunct="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𝑖𝑑𝑒𝑎𝑙</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0</m:t>
                        </m:r>
                      </m:sub>
                    </m:sSub>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sin</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𝜋</m:t>
                            </m:r>
                            <m:d>
                              <m:dPr>
                                <m:begChr m:val="["/>
                                <m:endChr m:val="]"/>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d>
                      </m:e>
                    </m:func>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e>
                        </m:d>
                      </m:e>
                    </m:func>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b="0" i="1" dirty="0" smtClean="0">
                            <a:latin typeface="Cambria Math" panose="02040503050406030204" pitchFamily="18" charset="0"/>
                          </a:rPr>
                          <m:t>+</m:t>
                        </m:r>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𝑓</m:t>
                                </m:r>
                              </m:e>
                              <m:sub>
                                <m:r>
                                  <a:rPr lang="en-US" i="1" dirty="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𝜑</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𝐴</m:t>
                                </m:r>
                              </m:e>
                              <m:sub>
                                <m:r>
                                  <a:rPr lang="en-US" b="0" i="1" dirty="0" smtClean="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𝑆</m:t>
                            </m:r>
                          </m:sup>
                        </m:sSup>
                      </m:e>
                    </m:func>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sin</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𝜔</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𝑡</m:t>
                            </m:r>
                          </m:e>
                        </m:d>
                      </m:e>
                    </m:func>
                    <m:r>
                      <a:rPr lang="en-US" b="0" i="1" dirty="0" smtClean="0">
                        <a:latin typeface="Cambria Math" panose="02040503050406030204" pitchFamily="18" charset="0"/>
                        <a:ea typeface="Cambria Math" panose="02040503050406030204" pitchFamily="18" charset="0"/>
                      </a:rPr>
                      <m:t>+</m:t>
                    </m:r>
                    <m:func>
                      <m:funcPr>
                        <m:ctrlPr>
                          <a:rPr lang="en-US" i="1" dirty="0">
                            <a:latin typeface="Cambria Math" panose="02040503050406030204" pitchFamily="18" charset="0"/>
                            <a:ea typeface="Cambria Math" panose="02040503050406030204" pitchFamily="18" charset="0"/>
                          </a:rPr>
                        </m:ctrlPr>
                      </m:funcPr>
                      <m:fName>
                        <m:sSup>
                          <m:sSupPr>
                            <m:ctrlPr>
                              <a:rPr lang="en-US" i="1" dirty="0">
                                <a:latin typeface="Cambria Math" panose="02040503050406030204" pitchFamily="18" charset="0"/>
                                <a:ea typeface="Cambria Math" panose="02040503050406030204" pitchFamily="18" charset="0"/>
                              </a:rPr>
                            </m:ctrlPr>
                          </m:sSup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𝐴</m:t>
                                </m:r>
                              </m:e>
                              <m:sub>
                                <m:r>
                                  <a:rPr lang="en-US" i="1" dirty="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𝐶</m:t>
                            </m:r>
                          </m:sup>
                        </m:sSup>
                        <m:r>
                          <m:rPr>
                            <m:sty m:val="p"/>
                          </m:rPr>
                          <a:rPr lang="en-US" b="0" i="0" dirty="0" smtClean="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𝜔</m:t>
                                </m:r>
                              </m:e>
                              <m:sub>
                                <m:r>
                                  <a:rPr lang="en-US" i="1" dirty="0">
                                    <a:latin typeface="Cambria Math" panose="02040503050406030204" pitchFamily="18" charset="0"/>
                                    <a:ea typeface="Cambria Math" panose="02040503050406030204" pitchFamily="18" charset="0"/>
                                  </a:rPr>
                                  <m:t>0</m:t>
                                </m:r>
                              </m:sub>
                            </m:sSub>
                            <m:r>
                              <a:rPr lang="en-US" i="1" dirty="0">
                                <a:latin typeface="Cambria Math" panose="02040503050406030204" pitchFamily="18" charset="0"/>
                                <a:ea typeface="Cambria Math" panose="02040503050406030204" pitchFamily="18" charset="0"/>
                              </a:rPr>
                              <m:t>𝑡</m:t>
                            </m:r>
                          </m:e>
                        </m:d>
                      </m:e>
                    </m:func>
                  </m:oMath>
                </a14:m>
                <a:endParaRPr lang="en-US" dirty="0"/>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300" y="1180216"/>
                <a:ext cx="11529391" cy="5434896"/>
              </a:xfrm>
              <a:prstGeom prst="rect">
                <a:avLst/>
              </a:prstGeom>
              <a:blipFill>
                <a:blip r:embed="rId3"/>
                <a:stretch>
                  <a:fillRect l="-660" r="-66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37518389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 differencing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2" y="1061088"/>
                <a:ext cx="8285967" cy="492060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𝑟</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𝑑</m:t>
                    </m:r>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cos</m:t>
                        </m:r>
                      </m:fName>
                      <m:e>
                        <m:d>
                          <m:dPr>
                            <m:ctrlPr>
                              <a:rPr lang="en-US" sz="2000" b="0" i="1" dirty="0" smtClean="0">
                                <a:latin typeface="Cambria Math" panose="02040503050406030204" pitchFamily="18" charset="0"/>
                                <a:ea typeface="Cambria Math" panose="02040503050406030204" pitchFamily="18" charset="0"/>
                              </a:rPr>
                            </m:ctrlPr>
                          </m:dPr>
                          <m:e>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0</m:t>
                                </m:r>
                              </m:sub>
                            </m:sSub>
                          </m:e>
                        </m:d>
                      </m:e>
                    </m:func>
                  </m:oMath>
                </a14:m>
                <a:endParaRPr lang="en-US" sz="2000" b="0" dirty="0">
                  <a:ea typeface="Cambria Math" panose="02040503050406030204" pitchFamily="18" charset="0"/>
                </a:endParaRPr>
              </a:p>
              <a:p>
                <a:pPr marL="285750" indent="-285750">
                  <a:buFont typeface="Arial" panose="020B0604020202020204" pitchFamily="34" charset="0"/>
                  <a:buChar char="•"/>
                </a:pPr>
                <a:r>
                  <a:rPr lang="en-US" sz="2000" dirty="0"/>
                  <a:t>Wave arrives at B first.  Arrives at A with phase delay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0"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ea typeface="Cambria Math" panose="02040503050406030204" pitchFamily="18" charset="0"/>
                          </a:rPr>
                          <m:t>0</m:t>
                        </m:r>
                      </m:sub>
                    </m:sSub>
                  </m:oMath>
                </a14:m>
                <a:r>
                  <a:rPr lang="en-US" sz="2000" dirty="0"/>
                  <a:t>, so</a:t>
                </a: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ea typeface="Cambria Math" panose="02040503050406030204" pitchFamily="18" charset="0"/>
                      </a:rPr>
                      <m:t>𝑑</m:t>
                    </m:r>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e>
                    </m:func>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0"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Satellite moves in time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a14:m>
                <a:r>
                  <a:rPr lang="en-US" sz="2000" dirty="0"/>
                  <a:t>changing angle to </a:t>
                </a:r>
                <a14:m>
                  <m:oMath xmlns:m="http://schemas.openxmlformats.org/officeDocument/2006/math">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Suppose</a:t>
                </a:r>
                <a14:m>
                  <m:oMath xmlns:m="http://schemas.openxmlformats.org/officeDocument/2006/math">
                    <m:r>
                      <a:rPr lang="en-US" sz="2000" i="1" dirty="0"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m:t>
                    </m:r>
                    <m:r>
                      <a:rPr lang="en-US" sz="200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oMath>
                </a14:m>
                <a:r>
                  <a:rPr lang="en-US" sz="2000" dirty="0"/>
                  <a:t>, and put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ea typeface="Cambria Math" panose="02040503050406030204" pitchFamily="18" charset="0"/>
                          </a:rPr>
                          <m:t>𝜆</m:t>
                        </m:r>
                      </m:den>
                    </m:f>
                  </m:oMath>
                </a14:m>
                <a:r>
                  <a:rPr lang="en-US" sz="2000" dirty="0"/>
                  <a:t> </a:t>
                </a:r>
              </a:p>
              <a:p>
                <a:pPr marL="742950" lvl="1" indent="-285750">
                  <a:buFont typeface="Arial" panose="020B0604020202020204" pitchFamily="34" charset="0"/>
                  <a:buChar char="•"/>
                </a:pPr>
                <a14:m>
                  <m:oMath xmlns:m="http://schemas.openxmlformats.org/officeDocument/2006/math">
                    <m:sSup>
                      <m:sSupPr>
                        <m:ctrlPr>
                          <a:rPr lang="en-US" sz="200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𝑑</m:t>
                        </m:r>
                      </m:e>
                      <m:sup>
                        <m:r>
                          <a:rPr lang="en-US" sz="2000" b="0" i="1" dirty="0" smtClean="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Δ</m:t>
                        </m:r>
                      </m:e>
                      <m:sub>
                        <m:r>
                          <a:rPr lang="en-US" sz="2000" i="1">
                            <a:latin typeface="Cambria Math" panose="02040503050406030204" pitchFamily="18" charset="0"/>
                          </a:rPr>
                          <m:t>0</m:t>
                        </m:r>
                      </m:sub>
                    </m:sSub>
                  </m:oMath>
                </a14:m>
                <a:endParaRPr lang="en-US" sz="2000" dirty="0"/>
              </a:p>
              <a:p>
                <a:pPr marL="742950" lvl="1" indent="-285750">
                  <a:buFont typeface="Arial" panose="020B0604020202020204" pitchFamily="34" charset="0"/>
                  <a:buChar char="•"/>
                </a:pPr>
                <a14:m>
                  <m:oMath xmlns:m="http://schemas.openxmlformats.org/officeDocument/2006/math">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𝑑</m:t>
                        </m:r>
                      </m:e>
                      <m:sup>
                        <m:r>
                          <a:rPr lang="en-US" sz="2000" i="1" dirty="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e>
                        </m:d>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We can solve for </a:t>
                </a:r>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oMath>
                </a14:m>
                <a:endParaRPr lang="en-US" sz="2000" dirty="0"/>
              </a:p>
              <a:p>
                <a:pPr marL="285750" indent="-285750">
                  <a:buFont typeface="Arial" panose="020B0604020202020204" pitchFamily="34" charset="0"/>
                  <a:buChar char="•"/>
                </a:pPr>
                <a:r>
                  <a:rPr lang="en-US" sz="2000" dirty="0"/>
                  <a:t>Now,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𝜆</m:t>
                        </m:r>
                      </m:e>
                      <m:sup>
                        <m:r>
                          <a:rPr lang="en-US" sz="2000" b="0" i="1" smtClean="0">
                            <a:latin typeface="Cambria Math" panose="02040503050406030204" pitchFamily="18" charset="0"/>
                            <a:ea typeface="Cambria Math" panose="02040503050406030204" pitchFamily="18" charset="0"/>
                          </a:rPr>
                          <m:t>−1</m:t>
                        </m:r>
                      </m:sup>
                    </m:sSup>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𝛿</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𝑢</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𝑠</m:t>
                            </m:r>
                          </m:sup>
                        </m:sSup>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𝜙</m:t>
                        </m:r>
                      </m:sub>
                    </m:sSub>
                  </m:oMath>
                </a14:m>
                <a:endParaRPr lang="en-US" sz="2000" dirty="0"/>
              </a:p>
              <a:p>
                <a:pPr marL="285750" indent="-285750">
                  <a:buFont typeface="Arial" panose="020B0604020202020204" pitchFamily="34" charset="0"/>
                  <a:buChar char="•"/>
                </a:pPr>
                <a:r>
                  <a:rPr lang="en-US" sz="2000"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𝜖</m:t>
                        </m:r>
                      </m:e>
                      <m:sub>
                        <m:r>
                          <a:rPr lang="en-US" sz="2000" i="1" smtClean="0">
                            <a:latin typeface="Cambria Math" panose="02040503050406030204" pitchFamily="18" charset="0"/>
                            <a:ea typeface="Cambria Math" panose="02040503050406030204" pitchFamily="18" charset="0"/>
                          </a:rPr>
                          <m:t>𝜙</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.025 </m:t>
                    </m:r>
                    <m:r>
                      <a:rPr lang="en-US" sz="2000" b="0" i="1" smtClean="0">
                        <a:latin typeface="Cambria Math" panose="02040503050406030204" pitchFamily="18" charset="0"/>
                        <a:ea typeface="Cambria Math" panose="02040503050406030204" pitchFamily="18" charset="0"/>
                      </a:rPr>
                      <m:t>𝑐𝑦𝑐𝑙𝑒𝑠</m:t>
                    </m:r>
                  </m:oMath>
                </a14:m>
                <a:r>
                  <a:rPr lang="en-US" sz="2000" dirty="0"/>
                  <a:t> (5mm), so we can recover </a:t>
                </a:r>
                <a14:m>
                  <m:oMath xmlns:m="http://schemas.openxmlformats.org/officeDocument/2006/math">
                    <m:r>
                      <a:rPr lang="en-US" sz="2000" b="0" i="1" smtClean="0">
                        <a:latin typeface="Cambria Math" panose="02040503050406030204" pitchFamily="18" charset="0"/>
                      </a:rPr>
                      <m:t>𝑟</m:t>
                    </m:r>
                  </m:oMath>
                </a14:m>
                <a:r>
                  <a:rPr lang="en-US" sz="2000" dirty="0"/>
                  <a:t> to mm precision</a:t>
                </a:r>
              </a:p>
              <a:p>
                <a:pPr marL="285750" indent="-285750">
                  <a:buFont typeface="Arial" panose="020B0604020202020204" pitchFamily="34" charset="0"/>
                  <a:buChar char="•"/>
                </a:pPr>
                <a:r>
                  <a:rPr lang="en-US" sz="2000" dirty="0"/>
                  <a:t>Used in Differential GPS</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2" y="1061088"/>
                <a:ext cx="8285967" cy="4920606"/>
              </a:xfrm>
              <a:prstGeom prst="rect">
                <a:avLst/>
              </a:prstGeom>
              <a:blipFill>
                <a:blip r:embed="rId3"/>
                <a:stretch>
                  <a:fillRect l="-613" t="-258"/>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035AAF-714A-7D43-9F98-B6F40F746DFA}"/>
              </a:ext>
            </a:extLst>
          </p:cNvPr>
          <p:cNvGrpSpPr/>
          <p:nvPr/>
        </p:nvGrpSpPr>
        <p:grpSpPr>
          <a:xfrm>
            <a:off x="7823200" y="2499334"/>
            <a:ext cx="4064000" cy="3279166"/>
            <a:chOff x="5998826" y="2246783"/>
            <a:chExt cx="6038675" cy="4265885"/>
          </a:xfrm>
        </p:grpSpPr>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8"/>
                  <a:stretch>
                    <a:fillRect r="-31579"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9"/>
                  <a:stretch>
                    <a:fillRect r="-5789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10"/>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11"/>
                  <a:stretch>
                    <a:fillRect r="-3888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12"/>
                  <a:stretch>
                    <a:fillRect r="-30000" b="-21739"/>
                  </a:stretch>
                </a:blipFill>
              </p:spPr>
              <p:txBody>
                <a:bodyPr/>
                <a:lstStyle/>
                <a:p>
                  <a:r>
                    <a:rPr lang="en-US">
                      <a:noFill/>
                    </a:rPr>
                    <a:t> </a:t>
                  </a:r>
                </a:p>
              </p:txBody>
            </p:sp>
          </mc:Fallback>
        </mc:AlternateContent>
      </p:grpSp>
    </p:spTree>
    <p:extLst>
      <p:ext uri="{BB962C8B-B14F-4D97-AF65-F5344CB8AC3E}">
        <p14:creationId xmlns:p14="http://schemas.microsoft.com/office/powerpoint/2010/main" val="47904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788504" y="79764"/>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21" name="Group 20">
            <a:extLst>
              <a:ext uri="{FF2B5EF4-FFF2-40B4-BE49-F238E27FC236}">
                <a16:creationId xmlns:a16="http://schemas.microsoft.com/office/drawing/2014/main" id="{BC981A4C-1273-C146-9225-AC027FFF3B90}"/>
              </a:ext>
            </a:extLst>
          </p:cNvPr>
          <p:cNvGrpSpPr/>
          <p:nvPr/>
        </p:nvGrpSpPr>
        <p:grpSpPr>
          <a:xfrm>
            <a:off x="1215246" y="1328615"/>
            <a:ext cx="9827060" cy="4246846"/>
            <a:chOff x="1215246" y="1328615"/>
            <a:chExt cx="9827060"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419484"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3730949"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6264039"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6482248"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602048"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10327993"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111077" y="3592859"/>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915573"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4228854"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4408871" y="3024283"/>
              <a:ext cx="486888" cy="369332"/>
            </a:xfrm>
            <a:prstGeom prst="rect">
              <a:avLst/>
            </a:prstGeom>
            <a:noFill/>
          </p:spPr>
          <p:txBody>
            <a:bodyPr wrap="square" rtlCol="0">
              <a:spAutoFit/>
            </a:bodyPr>
            <a:lstStyle/>
            <a:p>
              <a:r>
                <a:rPr lang="en-US" dirty="0"/>
                <a:t>IF</a:t>
              </a:r>
            </a:p>
          </p:txBody>
        </p:sp>
        <p:sp>
          <p:nvSpPr>
            <p:cNvPr id="54" name="Rectangle 53">
              <a:extLst>
                <a:ext uri="{FF2B5EF4-FFF2-40B4-BE49-F238E27FC236}">
                  <a16:creationId xmlns:a16="http://schemas.microsoft.com/office/drawing/2014/main" id="{48AB640F-A4DA-194D-B111-27064ECDE92D}"/>
                </a:ext>
              </a:extLst>
            </p:cNvPr>
            <p:cNvSpPr/>
            <p:nvPr/>
          </p:nvSpPr>
          <p:spPr>
            <a:xfrm>
              <a:off x="7919908"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8029007"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9736513"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9735718"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9639533"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9638738"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9746407"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9745612"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9112100" y="3652804"/>
              <a:ext cx="601642"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flipV="1">
              <a:off x="7448594" y="3630546"/>
              <a:ext cx="483294" cy="139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10327994"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5C6688F-4ECF-D148-B323-CE90E1185784}"/>
                </a:ext>
              </a:extLst>
            </p:cNvPr>
            <p:cNvSpPr/>
            <p:nvPr/>
          </p:nvSpPr>
          <p:spPr>
            <a:xfrm>
              <a:off x="2558494" y="3256013"/>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491A15B-BEFD-744C-ACDE-D6450F6EFA08}"/>
                </a:ext>
              </a:extLst>
            </p:cNvPr>
            <p:cNvSpPr txBox="1"/>
            <p:nvPr/>
          </p:nvSpPr>
          <p:spPr>
            <a:xfrm>
              <a:off x="2672792" y="3450364"/>
              <a:ext cx="966355" cy="369332"/>
            </a:xfrm>
            <a:prstGeom prst="rect">
              <a:avLst/>
            </a:prstGeom>
            <a:noFill/>
          </p:spPr>
          <p:txBody>
            <a:bodyPr wrap="square" rtlCol="0">
              <a:spAutoFit/>
            </a:bodyPr>
            <a:lstStyle/>
            <a:p>
              <a:r>
                <a:rPr lang="en-US" dirty="0"/>
                <a:t>BPF</a:t>
              </a:r>
            </a:p>
          </p:txBody>
        </p:sp>
        <p:cxnSp>
          <p:nvCxnSpPr>
            <p:cNvPr id="45" name="Straight Connector 44">
              <a:extLst>
                <a:ext uri="{FF2B5EF4-FFF2-40B4-BE49-F238E27FC236}">
                  <a16:creationId xmlns:a16="http://schemas.microsoft.com/office/drawing/2014/main" id="{11A734E8-F0C8-EA4D-B6D3-660AEA479C18}"/>
                </a:ext>
              </a:extLst>
            </p:cNvPr>
            <p:cNvCxnSpPr>
              <a:cxnSpLocks/>
            </p:cNvCxnSpPr>
            <p:nvPr/>
          </p:nvCxnSpPr>
          <p:spPr>
            <a:xfrm flipH="1">
              <a:off x="3454325" y="3617663"/>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3736493-9207-E34D-B564-52812FA559D4}"/>
                </a:ext>
              </a:extLst>
            </p:cNvPr>
            <p:cNvCxnSpPr>
              <a:cxnSpLocks/>
            </p:cNvCxnSpPr>
            <p:nvPr/>
          </p:nvCxnSpPr>
          <p:spPr>
            <a:xfrm flipH="1">
              <a:off x="4453789" y="3585766"/>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0174A85-1886-C54C-8DE0-6B668BC3D417}"/>
                </a:ext>
              </a:extLst>
            </p:cNvPr>
            <p:cNvSpPr/>
            <p:nvPr/>
          </p:nvSpPr>
          <p:spPr>
            <a:xfrm>
              <a:off x="4901206" y="3248920"/>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B111AF4-79C9-B848-9140-9113EA5D373F}"/>
                </a:ext>
              </a:extLst>
            </p:cNvPr>
            <p:cNvSpPr txBox="1"/>
            <p:nvPr/>
          </p:nvSpPr>
          <p:spPr>
            <a:xfrm>
              <a:off x="5015504" y="3443271"/>
              <a:ext cx="966355" cy="369332"/>
            </a:xfrm>
            <a:prstGeom prst="rect">
              <a:avLst/>
            </a:prstGeom>
            <a:noFill/>
          </p:spPr>
          <p:txBody>
            <a:bodyPr wrap="square" rtlCol="0">
              <a:spAutoFit/>
            </a:bodyPr>
            <a:lstStyle/>
            <a:p>
              <a:r>
                <a:rPr lang="en-US" dirty="0"/>
                <a:t>BPF</a:t>
              </a:r>
            </a:p>
          </p:txBody>
        </p:sp>
        <p:cxnSp>
          <p:nvCxnSpPr>
            <p:cNvPr id="49" name="Straight Connector 48">
              <a:extLst>
                <a:ext uri="{FF2B5EF4-FFF2-40B4-BE49-F238E27FC236}">
                  <a16:creationId xmlns:a16="http://schemas.microsoft.com/office/drawing/2014/main" id="{524C4FC3-78DC-4947-9404-4B3C940D6127}"/>
                </a:ext>
              </a:extLst>
            </p:cNvPr>
            <p:cNvCxnSpPr>
              <a:cxnSpLocks/>
            </p:cNvCxnSpPr>
            <p:nvPr/>
          </p:nvCxnSpPr>
          <p:spPr>
            <a:xfrm flipH="1">
              <a:off x="5797037" y="3610570"/>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BCE5FA7-D42D-A04B-8DB4-8BA1ECC5913F}"/>
                </a:ext>
              </a:extLst>
            </p:cNvPr>
            <p:cNvSpPr txBox="1"/>
            <p:nvPr/>
          </p:nvSpPr>
          <p:spPr>
            <a:xfrm>
              <a:off x="4561271" y="2363883"/>
              <a:ext cx="486888" cy="369332"/>
            </a:xfrm>
            <a:prstGeom prst="rect">
              <a:avLst/>
            </a:prstGeom>
            <a:noFill/>
          </p:spPr>
          <p:txBody>
            <a:bodyPr wrap="square" rtlCol="0">
              <a:spAutoFit/>
            </a:bodyPr>
            <a:lstStyle/>
            <a:p>
              <a:r>
                <a:rPr lang="en-US" dirty="0"/>
                <a:t>LO</a:t>
              </a:r>
            </a:p>
          </p:txBody>
        </p:sp>
        <p:sp>
          <p:nvSpPr>
            <p:cNvPr id="67" name="TextBox 66">
              <a:extLst>
                <a:ext uri="{FF2B5EF4-FFF2-40B4-BE49-F238E27FC236}">
                  <a16:creationId xmlns:a16="http://schemas.microsoft.com/office/drawing/2014/main" id="{23AA81B6-5B31-1441-83AE-CA293D0BCBC7}"/>
                </a:ext>
              </a:extLst>
            </p:cNvPr>
            <p:cNvSpPr txBox="1"/>
            <p:nvPr/>
          </p:nvSpPr>
          <p:spPr>
            <a:xfrm>
              <a:off x="1836166" y="1407831"/>
              <a:ext cx="2303607" cy="369332"/>
            </a:xfrm>
            <a:prstGeom prst="rect">
              <a:avLst/>
            </a:prstGeom>
            <a:noFill/>
          </p:spPr>
          <p:txBody>
            <a:bodyPr wrap="square" rtlCol="0">
              <a:spAutoFit/>
            </a:bodyPr>
            <a:lstStyle/>
            <a:p>
              <a:r>
                <a:rPr lang="en-US" dirty="0"/>
                <a:t>Directional antenna</a:t>
              </a:r>
            </a:p>
          </p:txBody>
        </p:sp>
      </p:grpSp>
    </p:spTree>
    <p:extLst>
      <p:ext uri="{BB962C8B-B14F-4D97-AF65-F5344CB8AC3E}">
        <p14:creationId xmlns:p14="http://schemas.microsoft.com/office/powerpoint/2010/main" val="42711808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−162.5</m:t>
                    </m:r>
                    <m:r>
                      <a:rPr lang="en-US" sz="2000" b="0" i="1" smtClean="0">
                        <a:latin typeface="Cambria Math" panose="02040503050406030204" pitchFamily="18" charset="0"/>
                      </a:rPr>
                      <m:t>𝑑𝐵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≤−154.5</m:t>
                    </m:r>
                    <m:r>
                      <a:rPr lang="en-US" sz="2000" b="0" i="1" smtClean="0">
                        <a:latin typeface="Cambria Math" panose="02040503050406030204" pitchFamily="18" charset="0"/>
                        <a:ea typeface="Cambria Math" panose="02040503050406030204" pitchFamily="18" charset="0"/>
                      </a:rPr>
                      <m:t>𝑑𝐵</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r>
                      <a:rPr lang="en-US" sz="2000" b="0" i="1"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m:rPr>
                            <m:sty m:val="p"/>
                          </m:rPr>
                          <a:rPr lang="el-GR" sz="2000" i="1" smtClean="0">
                            <a:latin typeface="Cambria Math" panose="02040503050406030204" pitchFamily="18" charset="0"/>
                            <a:ea typeface="Cambria Math" panose="02040503050406030204" pitchFamily="18" charset="0"/>
                          </a:rPr>
                          <m:t>Δ</m:t>
                        </m:r>
                        <m:r>
                          <a:rPr lang="el-GR" sz="2000" i="1" smtClean="0">
                            <a:latin typeface="Cambria Math" panose="02040503050406030204" pitchFamily="18" charset="0"/>
                            <a:ea typeface="Cambria Math" panose="02040503050406030204" pitchFamily="18" charset="0"/>
                          </a:rPr>
                          <m:t>𝜏</m:t>
                        </m:r>
                      </m:sub>
                    </m:sSub>
                    <m:r>
                      <a:rPr lang="en-US" sz="2000" b="0" i="1" smtClean="0">
                        <a:latin typeface="Cambria Math" panose="02040503050406030204" pitchFamily="18" charset="0"/>
                      </a:rPr>
                      <m:t>=</m:t>
                    </m:r>
                    <m:r>
                      <a:rPr lang="en-US" sz="2000" b="0" i="1" smtClean="0">
                        <a:latin typeface="Cambria Math" panose="02040503050406030204" pitchFamily="18" charset="0"/>
                      </a:rPr>
                      <m:t>𝑐</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4</m:t>
                            </m:r>
                            <m:r>
                              <a:rPr lang="en-US" sz="2000" b="0" i="1" smtClean="0">
                                <a:latin typeface="Cambria Math" panose="02040503050406030204" pitchFamily="18" charset="0"/>
                              </a:rPr>
                              <m:t>𝑇</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𝐶</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den>
                            </m:f>
                          </m:den>
                        </m:f>
                      </m:e>
                    </m:rad>
                  </m:oMath>
                </a14:m>
                <a:r>
                  <a:rPr lang="en-US" sz="2000" dirty="0"/>
                  <a:t> where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is the noise sample interval, </a:t>
                </a:r>
                <a14:m>
                  <m:oMath xmlns:m="http://schemas.openxmlformats.org/officeDocument/2006/math">
                    <m:r>
                      <a:rPr lang="en-US" sz="2000" b="0" i="1" smtClean="0">
                        <a:latin typeface="Cambria Math" panose="02040503050406030204" pitchFamily="18" charset="0"/>
                      </a:rPr>
                      <m:t>𝑑</m:t>
                    </m:r>
                  </m:oMath>
                </a14:m>
                <a:r>
                  <a:rPr lang="en-US" sz="2000" dirty="0"/>
                  <a:t> is the correlator interval, </a:t>
                </a:r>
                <a14:m>
                  <m:oMath xmlns:m="http://schemas.openxmlformats.org/officeDocument/2006/math">
                    <m:r>
                      <a:rPr lang="en-US" sz="2000" b="0" i="1" smtClean="0">
                        <a:latin typeface="Cambria Math" panose="02040503050406030204" pitchFamily="18" charset="0"/>
                      </a:rPr>
                      <m:t>𝑇</m:t>
                    </m:r>
                  </m:oMath>
                </a14:m>
                <a:r>
                  <a:rPr lang="en-US" sz="2000" dirty="0"/>
                  <a:t> is the averaging time, </a:t>
                </a:r>
                <a14:m>
                  <m:oMath xmlns:m="http://schemas.openxmlformats.org/officeDocument/2006/math">
                    <m:r>
                      <a:rPr lang="en-US" sz="2000" b="0" i="1" smtClean="0">
                        <a:latin typeface="Cambria Math" panose="02040503050406030204" pitchFamily="18" charset="0"/>
                      </a:rPr>
                      <m:t>𝑑</m:t>
                    </m:r>
                  </m:oMath>
                </a14:m>
                <a:r>
                  <a:rPr lang="en-US" sz="2000" dirty="0"/>
                  <a:t> is measured in chips and so </a:t>
                </a:r>
                <a14:m>
                  <m:oMath xmlns:m="http://schemas.openxmlformats.org/officeDocument/2006/math">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 </m:t>
                    </m:r>
                  </m:oMath>
                </a14:m>
                <a:r>
                  <a:rPr lang="en-US" sz="2000"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811" t="-685" r="-406"/>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Processing Nomenclature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65110" y="1523781"/>
                <a:ext cx="10842690" cy="46682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limLoc m:val="undOv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𝑒</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𝑗</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𝑑𝑡</m:t>
                        </m:r>
                      </m:e>
                    </m:nary>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ℱ</m:t>
                        </m:r>
                      </m:e>
                      <m:sup>
                        <m:r>
                          <a:rPr lang="en-US" sz="2000" b="0" i="1" smtClean="0">
                            <a:solidFill>
                              <a:srgbClr val="000000"/>
                            </a:solidFill>
                            <a:latin typeface="Cambria Math" panose="02040503050406030204" pitchFamily="18" charset="0"/>
                            <a:ea typeface="Cambria Math" panose="02040503050406030204" pitchFamily="18" charset="0"/>
                            <a:sym typeface="Calibri"/>
                          </a:rPr>
                          <m:t>−1</m:t>
                        </m:r>
                      </m:sup>
                    </m:sSup>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nary>
                      <m:naryPr>
                        <m:limLoc m:val="undOvr"/>
                        <m:ctrlPr>
                          <a:rPr lang="en-US" sz="2000" i="1">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𝑒</m:t>
                            </m:r>
                          </m:e>
                          <m:sup>
                            <m:r>
                              <a:rPr lang="en-US" sz="2000" i="1">
                                <a:solidFill>
                                  <a:srgbClr val="000000"/>
                                </a:solidFill>
                                <a:latin typeface="Cambria Math" panose="02040503050406030204" pitchFamily="18" charset="0"/>
                                <a:ea typeface="Cambria Math" panose="02040503050406030204" pitchFamily="18" charset="0"/>
                                <a:sym typeface="Calibri"/>
                              </a:rPr>
                              <m:t>𝑗</m:t>
                            </m:r>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𝑡</m:t>
                            </m:r>
                          </m:sup>
                        </m:sSup>
                        <m:r>
                          <a:rPr lang="en-US" sz="2000" i="1">
                            <a:solidFill>
                              <a:srgbClr val="000000"/>
                            </a:solidFill>
                            <a:latin typeface="Cambria Math" panose="02040503050406030204" pitchFamily="18" charset="0"/>
                            <a:ea typeface="Cambria Math" panose="02040503050406030204" pitchFamily="18" charset="0"/>
                            <a:sym typeface="Calibri"/>
                          </a:rPr>
                          <m:t>𝑑</m:t>
                        </m:r>
                        <m:r>
                          <a:rPr lang="en-US" sz="2000" i="1" smtClean="0">
                            <a:solidFill>
                              <a:srgbClr val="000000"/>
                            </a:solidFill>
                            <a:latin typeface="Cambria Math" panose="02040503050406030204" pitchFamily="18" charset="0"/>
                            <a:ea typeface="Cambria Math" panose="02040503050406030204" pitchFamily="18" charset="0"/>
                            <a:sym typeface="Calibri"/>
                          </a:rPr>
                          <m:t>𝜔</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Output operator: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 LTI: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e>
                    </m:d>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Impulse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smtClean="0">
                            <a:solidFill>
                              <a:srgbClr val="000000"/>
                            </a:solidFill>
                            <a:latin typeface="Cambria Math" panose="02040503050406030204" pitchFamily="18" charset="0"/>
                            <a:ea typeface="Cambria Math" panose="02040503050406030204" pitchFamily="18" charset="0"/>
                            <a:sym typeface="Calibri"/>
                          </a:rPr>
                          <m:t>𝛿</m:t>
                        </m:r>
                        <m:r>
                          <a:rPr lang="en-US" sz="200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=0, </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&lt;0.</m:t>
                    </m:r>
                  </m:oMath>
                </a14:m>
                <a:r>
                  <a:rPr lang="en-US" sz="2000" dirty="0">
                    <a:solidFill>
                      <a:srgbClr val="000000"/>
                    </a:solidFill>
                    <a:ea typeface="Cambria Math" panose="02040503050406030204" pitchFamily="18" charset="0"/>
                    <a:sym typeface="Calibri"/>
                  </a:rPr>
                  <a:t>  For 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𝑡</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b="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Frequency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e>
                    </m:d>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𝑌</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Misc</a:t>
                </a:r>
                <a:endParaRPr lang="en-US" sz="2000" dirty="0">
                  <a:solidFill>
                    <a:srgbClr val="000000"/>
                  </a:solidFill>
                  <a:ea typeface="Cambria Math" panose="02040503050406030204" pitchFamily="18" charset="0"/>
                  <a:sym typeface="Calibri"/>
                </a:endParaRP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BSPK with SNR 10dB,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𝐵𝐸𝑅</m:t>
                    </m:r>
                    <m:r>
                      <a:rPr lang="en-US" sz="2000" b="0" i="1" smtClean="0">
                        <a:solidFill>
                          <a:srgbClr val="000000"/>
                        </a:solidFill>
                        <a:latin typeface="Cambria Math" panose="02040503050406030204" pitchFamily="18" charset="0"/>
                        <a:ea typeface="Cambria Math" panose="02040503050406030204" pitchFamily="18" charset="0"/>
                        <a:sym typeface="Calibri"/>
                      </a:rPr>
                      <m:t>&lt;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1Mbps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 with SNR 20dB,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4Mbps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QAM256 with SNR 30dB,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8Mbps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CSMA/CD (carrier sense, multiple access, collision detect)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CDMA (code division multiplexing with chipping)</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65110" y="1523781"/>
                <a:ext cx="10842690" cy="4668261"/>
              </a:xfrm>
              <a:prstGeom prst="rect">
                <a:avLst/>
              </a:prstGeom>
              <a:blipFill>
                <a:blip r:embed="rId3"/>
                <a:stretch>
                  <a:fillRect l="-937" t="-1222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Tree>
    <p:extLst>
      <p:ext uri="{BB962C8B-B14F-4D97-AF65-F5344CB8AC3E}">
        <p14:creationId xmlns:p14="http://schemas.microsoft.com/office/powerpoint/2010/main" val="30795523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35577" y="1523967"/>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35577" y="1523967"/>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459442" y="1523698"/>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459442" y="1523698"/>
                <a:ext cx="6673639" cy="3390018"/>
              </a:xfrm>
              <a:prstGeom prst="rect">
                <a:avLst/>
              </a:prstGeom>
              <a:blipFill>
                <a:blip r:embed="rId3"/>
                <a:stretch>
                  <a:fillRect l="-760" t="-375"/>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891"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942"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97137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Measures timing characteristics and voltage characteristics</a:t>
            </a:r>
          </a:p>
          <a:p>
            <a:pPr marL="800100" lvl="1" indent="-342900">
              <a:buFont typeface="Arial" panose="020B0604020202020204" pitchFamily="34" charset="0"/>
              <a:buChar char="•"/>
            </a:pPr>
            <a:r>
              <a:rPr lang="en-US" dirty="0"/>
              <a:t>Frequency and period </a:t>
            </a:r>
          </a:p>
          <a:p>
            <a:pPr marL="800100" lvl="1" indent="-342900">
              <a:buFont typeface="Arial" panose="020B0604020202020204" pitchFamily="34" charset="0"/>
              <a:buChar char="•"/>
            </a:pPr>
            <a:r>
              <a:rPr lang="en-US" dirty="0"/>
              <a:t>Duty cycle </a:t>
            </a:r>
          </a:p>
          <a:p>
            <a:pPr marL="800100" lvl="1" indent="-342900">
              <a:buFont typeface="Arial" panose="020B0604020202020204" pitchFamily="34" charset="0"/>
              <a:buChar char="•"/>
            </a:pPr>
            <a:r>
              <a:rPr lang="en-US" dirty="0"/>
              <a:t>Rise and fall time</a:t>
            </a:r>
          </a:p>
          <a:p>
            <a:pPr marL="800100" lvl="1" indent="-342900">
              <a:buFont typeface="Arial" panose="020B0604020202020204" pitchFamily="34" charset="0"/>
              <a:buChar char="•"/>
            </a:pPr>
            <a:r>
              <a:rPr lang="en-US" dirty="0"/>
              <a:t>Amplitude </a:t>
            </a:r>
          </a:p>
          <a:p>
            <a:pPr marL="800100" lvl="1" indent="-342900">
              <a:buFont typeface="Arial" panose="020B0604020202020204" pitchFamily="34" charset="0"/>
              <a:buChar char="•"/>
            </a:pPr>
            <a:r>
              <a:rPr lang="en-US" dirty="0"/>
              <a:t>Maximum and minimum voltages </a:t>
            </a:r>
          </a:p>
          <a:p>
            <a:pPr marL="800100" lvl="1" indent="-342900">
              <a:buFont typeface="Arial" panose="020B0604020202020204" pitchFamily="34" charset="0"/>
              <a:buChar char="•"/>
            </a:pPr>
            <a:r>
              <a:rPr lang="en-US" dirty="0"/>
              <a:t>Mean and average voltages</a:t>
            </a:r>
          </a:p>
          <a:p>
            <a:pPr marL="342900" indent="-342900">
              <a:buFont typeface="Arial" panose="020B0604020202020204" pitchFamily="34" charset="0"/>
              <a:buChar char="•"/>
            </a:pPr>
            <a:r>
              <a:rPr lang="en-US" sz="2000" dirty="0"/>
              <a:t>Specs</a:t>
            </a:r>
          </a:p>
          <a:p>
            <a:pPr marL="800100" lvl="1" indent="-342900">
              <a:buFont typeface="Arial" panose="020B0604020202020204" pitchFamily="34" charset="0"/>
              <a:buChar char="•"/>
            </a:pPr>
            <a:r>
              <a:rPr lang="en-US" dirty="0"/>
              <a:t>Bandwidth – Oscilloscopes have limits as to how fast they can see a signal change. The bandwidth of a scope specifies the range of frequencies it can reliably measure.</a:t>
            </a:r>
          </a:p>
          <a:p>
            <a:pPr marL="800100" lvl="1" indent="-342900">
              <a:buFont typeface="Arial" panose="020B0604020202020204" pitchFamily="34" charset="0"/>
              <a:buChar char="•"/>
            </a:pPr>
            <a:r>
              <a:rPr lang="en-US" dirty="0"/>
              <a:t>Digital vs. Analog  </a:t>
            </a:r>
          </a:p>
          <a:p>
            <a:pPr marL="800100" lvl="1" indent="-342900">
              <a:buFont typeface="Arial" panose="020B0604020202020204" pitchFamily="34" charset="0"/>
              <a:buChar char="•"/>
            </a:pPr>
            <a:r>
              <a:rPr lang="en-US" dirty="0"/>
              <a:t>Number channels</a:t>
            </a:r>
          </a:p>
          <a:p>
            <a:pPr marL="800100" lvl="1" indent="-342900">
              <a:buFont typeface="Arial" panose="020B0604020202020204" pitchFamily="34" charset="0"/>
              <a:buChar char="•"/>
            </a:pPr>
            <a:r>
              <a:rPr lang="en-US" dirty="0"/>
              <a:t>Sampling rate</a:t>
            </a:r>
          </a:p>
          <a:p>
            <a:pPr marL="800100" lvl="1" indent="-342900">
              <a:buFont typeface="Arial" panose="020B0604020202020204" pitchFamily="34" charset="0"/>
              <a:buChar char="•"/>
            </a:pPr>
            <a:r>
              <a:rPr lang="en-US" dirty="0"/>
              <a:t>Rise time - Fastest rising pulse it can measure. Rise time = .35 / BW</a:t>
            </a:r>
          </a:p>
          <a:p>
            <a:pPr marL="800100" lvl="1" indent="-342900">
              <a:buFont typeface="Arial" panose="020B0604020202020204" pitchFamily="34" charset="0"/>
              <a:buChar char="•"/>
            </a:pPr>
            <a:r>
              <a:rPr lang="en-US" dirty="0"/>
              <a:t>Max input</a:t>
            </a:r>
          </a:p>
          <a:p>
            <a:pPr marL="800100" lvl="1" indent="-342900">
              <a:buFont typeface="Arial" panose="020B0604020202020204" pitchFamily="34" charset="0"/>
              <a:buChar char="•"/>
            </a:pPr>
            <a:r>
              <a:rPr lang="en-US" dirty="0"/>
              <a:t>Resolution</a:t>
            </a:r>
          </a:p>
          <a:p>
            <a:pPr marL="800100" lvl="1" indent="-342900">
              <a:buFont typeface="Arial" panose="020B0604020202020204" pitchFamily="34" charset="0"/>
              <a:buChar char="•"/>
            </a:pPr>
            <a:r>
              <a:rPr lang="en-US" dirty="0"/>
              <a:t>Vertical sensitivity</a:t>
            </a:r>
          </a:p>
          <a:p>
            <a:pPr marL="800100" lvl="1" indent="-342900">
              <a:buFont typeface="Arial" panose="020B0604020202020204" pitchFamily="34" charset="0"/>
              <a:buChar char="•"/>
            </a:pPr>
            <a:r>
              <a:rPr lang="en-US" dirty="0"/>
              <a:t>Time base</a:t>
            </a:r>
          </a:p>
          <a:p>
            <a:pPr marL="800100" lvl="1" indent="-342900">
              <a:buFont typeface="Arial" panose="020B0604020202020204" pitchFamily="34" charset="0"/>
              <a:buChar char="•"/>
            </a:pPr>
            <a:r>
              <a:rPr lang="en-US" dirty="0"/>
              <a:t>Input impedance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spTree>
    <p:extLst>
      <p:ext uri="{BB962C8B-B14F-4D97-AF65-F5344CB8AC3E}">
        <p14:creationId xmlns:p14="http://schemas.microsoft.com/office/powerpoint/2010/main" val="40406496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110599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Subsystems</a:t>
            </a:r>
          </a:p>
          <a:p>
            <a:pPr marL="800100" lvl="1" indent="-342900">
              <a:buFont typeface="Arial" panose="020B0604020202020204" pitchFamily="34" charset="0"/>
              <a:buChar char="•"/>
            </a:pPr>
            <a:r>
              <a:rPr lang="en-US" sz="2000" dirty="0"/>
              <a:t>Display</a:t>
            </a:r>
          </a:p>
          <a:p>
            <a:pPr marL="800100" lvl="1" indent="-342900">
              <a:buFont typeface="Arial" panose="020B0604020202020204" pitchFamily="34" charset="0"/>
              <a:buChar char="•"/>
            </a:pPr>
            <a:r>
              <a:rPr lang="en-US" sz="2000" dirty="0"/>
              <a:t>Horizontal</a:t>
            </a:r>
          </a:p>
          <a:p>
            <a:pPr marL="800100" lvl="1" indent="-342900">
              <a:buFont typeface="Arial" panose="020B0604020202020204" pitchFamily="34" charset="0"/>
              <a:buChar char="•"/>
            </a:pPr>
            <a:r>
              <a:rPr lang="en-US" sz="2000" dirty="0"/>
              <a:t>Vertical</a:t>
            </a:r>
          </a:p>
          <a:p>
            <a:pPr marL="800100" lvl="1" indent="-342900">
              <a:buFont typeface="Arial" panose="020B0604020202020204" pitchFamily="34" charset="0"/>
              <a:buChar char="•"/>
            </a:pPr>
            <a:r>
              <a:rPr lang="en-US" sz="2000" dirty="0"/>
              <a:t>Trigger</a:t>
            </a:r>
          </a:p>
          <a:p>
            <a:pPr marL="800100" lvl="1" indent="-342900">
              <a:buFont typeface="Arial" panose="020B0604020202020204" pitchFamily="34" charset="0"/>
              <a:buChar char="•"/>
            </a:pPr>
            <a:r>
              <a:rPr lang="en-US" sz="2000" dirty="0"/>
              <a:t>Inputs</a:t>
            </a:r>
          </a:p>
          <a:p>
            <a:pPr marL="800100" lvl="1" indent="-34290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Trigger tells the scope what parts of the signal to start measuring.  Consists of a level knob and a set of buttons to select the source and type of the trigger. </a:t>
            </a:r>
          </a:p>
          <a:p>
            <a:pPr marL="285750" indent="-285750">
              <a:buFont typeface="Arial" panose="020B0604020202020204" pitchFamily="34" charset="0"/>
              <a:buChar char="•"/>
            </a:pPr>
            <a:r>
              <a:rPr lang="en-US" sz="2000" dirty="0"/>
              <a:t>Trigger types:</a:t>
            </a:r>
          </a:p>
          <a:p>
            <a:pPr marL="742950" lvl="1" indent="-285750">
              <a:buFont typeface="Arial" panose="020B0604020202020204" pitchFamily="34" charset="0"/>
              <a:buChar char="•"/>
            </a:pPr>
            <a:r>
              <a:rPr lang="en-US" sz="2000" dirty="0"/>
              <a:t>An edge trigger will cause the scope to start measuring when the signal voltage passes a certain level. An edge trigger can be set to catch on a rising or falling edge (or both).</a:t>
            </a:r>
          </a:p>
          <a:p>
            <a:pPr marL="742950" lvl="1" indent="-285750">
              <a:buFont typeface="Arial" panose="020B0604020202020204" pitchFamily="34" charset="0"/>
              <a:buChar char="•"/>
            </a:pPr>
            <a:r>
              <a:rPr lang="en-US" sz="2000" dirty="0"/>
              <a:t>A pulse trigger tells the scope to start measuring on a specified “pulse” of voltage. You can specify the duration and direction of the pulse. For example, it can be a tiny blip of 0V -&gt; 5V -&gt; 0V, or it can be a seconds-long dip from 5V to 0V, back to 5V.</a:t>
            </a:r>
          </a:p>
          <a:p>
            <a:pPr marL="742950" lvl="1" indent="-285750">
              <a:buFont typeface="Arial" panose="020B0604020202020204" pitchFamily="34" charset="0"/>
              <a:buChar char="•"/>
            </a:pPr>
            <a:r>
              <a:rPr lang="en-US" sz="2000" dirty="0"/>
              <a:t>A slope trigger will cause the scope to start based on a positive or negative slope over a specified amount of time.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pic>
        <p:nvPicPr>
          <p:cNvPr id="6" name="Picture 5" descr="cope screen example">
            <a:extLst>
              <a:ext uri="{FF2B5EF4-FFF2-40B4-BE49-F238E27FC236}">
                <a16:creationId xmlns:a16="http://schemas.microsoft.com/office/drawing/2014/main" id="{14FDEE8A-6A4C-E749-997E-50FF8B2475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32064" y="319088"/>
            <a:ext cx="3874407" cy="2754709"/>
          </a:xfrm>
          <a:prstGeom prst="rect">
            <a:avLst/>
          </a:prstGeom>
          <a:noFill/>
          <a:ln>
            <a:noFill/>
          </a:ln>
        </p:spPr>
      </p:pic>
    </p:spTree>
    <p:extLst>
      <p:ext uri="{BB962C8B-B14F-4D97-AF65-F5344CB8AC3E}">
        <p14:creationId xmlns:p14="http://schemas.microsoft.com/office/powerpoint/2010/main" val="26098219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97330" y="1125047"/>
            <a:ext cx="11130171" cy="57329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Probes</a:t>
            </a:r>
          </a:p>
          <a:p>
            <a:pPr marL="800100" lvl="1" indent="-342900">
              <a:buFont typeface="Arial" panose="020B0604020202020204" pitchFamily="34" charset="0"/>
              <a:buChar char="•"/>
            </a:pPr>
            <a:r>
              <a:rPr lang="en-US" sz="2000" dirty="0"/>
              <a:t>Passive probes are  included with most scopes. Most passive probes are </a:t>
            </a:r>
            <a:r>
              <a:rPr lang="en-US" sz="2000" b="1" dirty="0"/>
              <a:t>attenuated</a:t>
            </a:r>
            <a:r>
              <a:rPr lang="en-US" sz="2000" dirty="0"/>
              <a:t>. Attenuating probes have a large resistance intentionally built-in and shunted by a small capacitor to minimize the effect that a long cable might have on loading the circuit. </a:t>
            </a:r>
          </a:p>
          <a:p>
            <a:pPr marL="800100" lvl="1" indent="-342900">
              <a:buFont typeface="Arial" panose="020B0604020202020204" pitchFamily="34" charset="0"/>
              <a:buChar char="•"/>
            </a:pPr>
            <a:r>
              <a:rPr lang="en-US" sz="2000" dirty="0"/>
              <a:t>Most probes have a 9MΩ resistor for attenuating, which, when combined with a standard 1MΩ input impedance on a scope, creates a 1/10 voltage divider. These probes are commonly called 10X attenuated probes. Many probes include a switch to select between 10X and 1X (no attenuation).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pic>
        <p:nvPicPr>
          <p:cNvPr id="3076" name="Picture 4">
            <a:extLst>
              <a:ext uri="{FF2B5EF4-FFF2-40B4-BE49-F238E27FC236}">
                <a16:creationId xmlns:a16="http://schemas.microsoft.com/office/drawing/2014/main" id="{F5E3E723-0F84-B14E-9B69-EAD2B9665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400" y="3914999"/>
            <a:ext cx="5044440" cy="215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370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spTree>
    <p:extLst>
      <p:ext uri="{BB962C8B-B14F-4D97-AF65-F5344CB8AC3E}">
        <p14:creationId xmlns:p14="http://schemas.microsoft.com/office/powerpoint/2010/main" val="3669073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9294</TotalTime>
  <Words>8020</Words>
  <Application>Microsoft Macintosh PowerPoint</Application>
  <PresentationFormat>Widescreen</PresentationFormat>
  <Paragraphs>1789</Paragraphs>
  <Slides>96</Slides>
  <Notes>69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96</vt:i4>
      </vt:variant>
    </vt:vector>
  </HeadingPairs>
  <TitlesOfParts>
    <vt:vector size="103"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1204</cp:revision>
  <dcterms:created xsi:type="dcterms:W3CDTF">2021-07-06T18:24:07Z</dcterms:created>
  <dcterms:modified xsi:type="dcterms:W3CDTF">2022-08-24T14:49:54Z</dcterms:modified>
</cp:coreProperties>
</file>